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4"/>
  </p:notesMasterIdLst>
  <p:handoutMasterIdLst>
    <p:handoutMasterId r:id="rId35"/>
  </p:handoutMasterIdLst>
  <p:sldIdLst>
    <p:sldId id="342" r:id="rId2"/>
    <p:sldId id="380" r:id="rId3"/>
    <p:sldId id="387" r:id="rId4"/>
    <p:sldId id="353" r:id="rId5"/>
    <p:sldId id="367" r:id="rId6"/>
    <p:sldId id="354" r:id="rId7"/>
    <p:sldId id="369" r:id="rId8"/>
    <p:sldId id="386" r:id="rId9"/>
    <p:sldId id="381" r:id="rId10"/>
    <p:sldId id="357" r:id="rId11"/>
    <p:sldId id="356" r:id="rId12"/>
    <p:sldId id="382" r:id="rId13"/>
    <p:sldId id="383" r:id="rId14"/>
    <p:sldId id="337" r:id="rId15"/>
    <p:sldId id="327" r:id="rId16"/>
    <p:sldId id="384" r:id="rId17"/>
    <p:sldId id="321" r:id="rId18"/>
    <p:sldId id="385" r:id="rId19"/>
    <p:sldId id="388" r:id="rId20"/>
    <p:sldId id="389" r:id="rId21"/>
    <p:sldId id="390" r:id="rId22"/>
    <p:sldId id="391" r:id="rId23"/>
    <p:sldId id="392" r:id="rId24"/>
    <p:sldId id="393" r:id="rId25"/>
    <p:sldId id="375" r:id="rId26"/>
    <p:sldId id="379" r:id="rId27"/>
    <p:sldId id="377" r:id="rId28"/>
    <p:sldId id="394" r:id="rId29"/>
    <p:sldId id="395" r:id="rId30"/>
    <p:sldId id="343" r:id="rId31"/>
    <p:sldId id="396" r:id="rId32"/>
    <p:sldId id="397" r:id="rId3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952C"/>
    <a:srgbClr val="0052A4"/>
    <a:srgbClr val="F9D5BF"/>
    <a:srgbClr val="004C84"/>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00" autoAdjust="0"/>
    <p:restoredTop sz="82038" autoAdjust="0"/>
  </p:normalViewPr>
  <p:slideViewPr>
    <p:cSldViewPr>
      <p:cViewPr varScale="1">
        <p:scale>
          <a:sx n="75" d="100"/>
          <a:sy n="75" d="100"/>
        </p:scale>
        <p:origin x="2088" y="78"/>
      </p:cViewPr>
      <p:guideLst>
        <p:guide orient="horz" pos="2160"/>
        <p:guide pos="2880"/>
      </p:guideLst>
    </p:cSldViewPr>
  </p:slideViewPr>
  <p:outlineViewPr>
    <p:cViewPr>
      <p:scale>
        <a:sx n="33" d="100"/>
        <a:sy n="33" d="100"/>
      </p:scale>
      <p:origin x="0" y="-354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0" d="100"/>
          <a:sy n="70" d="100"/>
        </p:scale>
        <p:origin x="321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PNCBank.com\CORP\Pittsburgh\CIB\Ohio%20Public%20Finance\Associate%20Folder\CUSTER\Easy%20ProCure\Presentations\Book1.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pasbofap\publicpasbo\EasyProcure\2012-2013\2013%20Rebate%20Calcul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EasyProcure Program Growth</a:t>
            </a:r>
          </a:p>
        </c:rich>
      </c:tx>
      <c:overlay val="0"/>
      <c:spPr>
        <a:noFill/>
        <a:ln>
          <a:noFill/>
        </a:ln>
        <a:effectLst/>
      </c:spPr>
    </c:title>
    <c:autoTitleDeleted val="0"/>
    <c:plotArea>
      <c:layout/>
      <c:barChart>
        <c:barDir val="col"/>
        <c:grouping val="clustered"/>
        <c:varyColors val="0"/>
        <c:ser>
          <c:idx val="0"/>
          <c:order val="0"/>
          <c:tx>
            <c:strRef>
              <c:f>Sheet1!$B$1</c:f>
              <c:strCache>
                <c:ptCount val="1"/>
                <c:pt idx="0">
                  <c:v>Spend</c:v>
                </c:pt>
              </c:strCache>
            </c:strRef>
          </c:tx>
          <c:spPr>
            <a:solidFill>
              <a:srgbClr val="E4952C"/>
            </a:solidFill>
            <a:ln>
              <a:noFill/>
            </a:ln>
            <a:effectLst>
              <a:glow rad="101600">
                <a:schemeClr val="accent4">
                  <a:satMod val="175000"/>
                  <a:alpha val="40000"/>
                </a:schemeClr>
              </a:glow>
            </a:effectLst>
          </c:spPr>
          <c:invertIfNegative val="0"/>
          <c:cat>
            <c:strRef>
              <c:f>Sheet1!$A$2:$A$10</c:f>
              <c:strCache>
                <c:ptCount val="9"/>
                <c:pt idx="0">
                  <c:v>2005-2006</c:v>
                </c:pt>
                <c:pt idx="1">
                  <c:v>2006-2007</c:v>
                </c:pt>
                <c:pt idx="2">
                  <c:v>2007-2008</c:v>
                </c:pt>
                <c:pt idx="3">
                  <c:v>2008-2009</c:v>
                </c:pt>
                <c:pt idx="4">
                  <c:v>2009-2010</c:v>
                </c:pt>
                <c:pt idx="5">
                  <c:v>2010-2011</c:v>
                </c:pt>
                <c:pt idx="6">
                  <c:v>2011-2012</c:v>
                </c:pt>
                <c:pt idx="7">
                  <c:v>2012-2013</c:v>
                </c:pt>
                <c:pt idx="8">
                  <c:v>Projected</c:v>
                </c:pt>
              </c:strCache>
            </c:strRef>
          </c:cat>
          <c:val>
            <c:numRef>
              <c:f>Sheet1!$B$2:$B$10</c:f>
              <c:numCache>
                <c:formatCode>_("$"* #,##0_);_("$"* \(#,##0\);_("$"* "-"??_);_(@_)</c:formatCode>
                <c:ptCount val="9"/>
                <c:pt idx="0">
                  <c:v>9983604</c:v>
                </c:pt>
                <c:pt idx="1">
                  <c:v>15685624</c:v>
                </c:pt>
                <c:pt idx="2">
                  <c:v>19599472</c:v>
                </c:pt>
                <c:pt idx="3">
                  <c:v>26422820</c:v>
                </c:pt>
                <c:pt idx="4">
                  <c:v>32938741</c:v>
                </c:pt>
                <c:pt idx="5">
                  <c:v>35342577</c:v>
                </c:pt>
                <c:pt idx="6">
                  <c:v>55679585</c:v>
                </c:pt>
                <c:pt idx="7">
                  <c:v>61150611</c:v>
                </c:pt>
                <c:pt idx="8">
                  <c:v>76957686.159999922</c:v>
                </c:pt>
              </c:numCache>
            </c:numRef>
          </c:val>
        </c:ser>
        <c:dLbls>
          <c:showLegendKey val="0"/>
          <c:showVal val="0"/>
          <c:showCatName val="0"/>
          <c:showSerName val="0"/>
          <c:showPercent val="0"/>
          <c:showBubbleSize val="0"/>
        </c:dLbls>
        <c:gapWidth val="51"/>
        <c:axId val="194432136"/>
        <c:axId val="194431744"/>
      </c:barChart>
      <c:lineChart>
        <c:grouping val="standard"/>
        <c:varyColors val="0"/>
        <c:ser>
          <c:idx val="1"/>
          <c:order val="1"/>
          <c:tx>
            <c:strRef>
              <c:f>Sheet1!$C$1</c:f>
              <c:strCache>
                <c:ptCount val="1"/>
                <c:pt idx="0">
                  <c:v>Participants</c:v>
                </c:pt>
              </c:strCache>
            </c:strRef>
          </c:tx>
          <c:spPr>
            <a:ln w="28575" cap="rnd">
              <a:solidFill>
                <a:schemeClr val="accent2"/>
              </a:solidFill>
              <a:round/>
            </a:ln>
            <a:effectLst/>
          </c:spPr>
          <c:marker>
            <c:symbol val="none"/>
          </c:marker>
          <c:cat>
            <c:strRef>
              <c:f>Sheet1!$A$2:$A$10</c:f>
              <c:strCache>
                <c:ptCount val="9"/>
                <c:pt idx="0">
                  <c:v>2005-2006</c:v>
                </c:pt>
                <c:pt idx="1">
                  <c:v>2006-2007</c:v>
                </c:pt>
                <c:pt idx="2">
                  <c:v>2007-2008</c:v>
                </c:pt>
                <c:pt idx="3">
                  <c:v>2008-2009</c:v>
                </c:pt>
                <c:pt idx="4">
                  <c:v>2009-2010</c:v>
                </c:pt>
                <c:pt idx="5">
                  <c:v>2010-2011</c:v>
                </c:pt>
                <c:pt idx="6">
                  <c:v>2011-2012</c:v>
                </c:pt>
                <c:pt idx="7">
                  <c:v>2012-2013</c:v>
                </c:pt>
                <c:pt idx="8">
                  <c:v>Projected</c:v>
                </c:pt>
              </c:strCache>
            </c:strRef>
          </c:cat>
          <c:val>
            <c:numRef>
              <c:f>Sheet1!$C$2:$C$10</c:f>
              <c:numCache>
                <c:formatCode>General</c:formatCode>
                <c:ptCount val="9"/>
                <c:pt idx="0">
                  <c:v>34</c:v>
                </c:pt>
                <c:pt idx="1">
                  <c:v>54</c:v>
                </c:pt>
                <c:pt idx="2">
                  <c:v>72</c:v>
                </c:pt>
                <c:pt idx="3">
                  <c:v>88</c:v>
                </c:pt>
                <c:pt idx="4">
                  <c:v>116</c:v>
                </c:pt>
                <c:pt idx="5">
                  <c:v>141</c:v>
                </c:pt>
                <c:pt idx="6">
                  <c:v>184</c:v>
                </c:pt>
                <c:pt idx="7">
                  <c:v>222</c:v>
                </c:pt>
                <c:pt idx="8">
                  <c:v>235</c:v>
                </c:pt>
              </c:numCache>
            </c:numRef>
          </c:val>
          <c:smooth val="0"/>
        </c:ser>
        <c:dLbls>
          <c:showLegendKey val="0"/>
          <c:showVal val="0"/>
          <c:showCatName val="0"/>
          <c:showSerName val="0"/>
          <c:showPercent val="0"/>
          <c:showBubbleSize val="0"/>
        </c:dLbls>
        <c:marker val="1"/>
        <c:smooth val="0"/>
        <c:axId val="194429784"/>
        <c:axId val="194429392"/>
      </c:lineChart>
      <c:catAx>
        <c:axId val="1944321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1"/>
                  <a:t>Fiscal Year</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431744"/>
        <c:crosses val="autoZero"/>
        <c:auto val="1"/>
        <c:lblAlgn val="ctr"/>
        <c:lblOffset val="100"/>
        <c:noMultiLvlLbl val="0"/>
      </c:catAx>
      <c:valAx>
        <c:axId val="194431744"/>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432136"/>
        <c:crosses val="autoZero"/>
        <c:crossBetween val="between"/>
      </c:valAx>
      <c:valAx>
        <c:axId val="194429392"/>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4429784"/>
        <c:crosses val="max"/>
        <c:crossBetween val="between"/>
      </c:valAx>
      <c:catAx>
        <c:axId val="194429784"/>
        <c:scaling>
          <c:orientation val="minMax"/>
        </c:scaling>
        <c:delete val="1"/>
        <c:axPos val="b"/>
        <c:numFmt formatCode="General" sourceLinked="1"/>
        <c:majorTickMark val="none"/>
        <c:minorTickMark val="none"/>
        <c:tickLblPos val="none"/>
        <c:crossAx val="19442939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i="1">
                <a:solidFill>
                  <a:srgbClr val="C00000"/>
                </a:solidFill>
              </a:defRPr>
            </a:pPr>
            <a:r>
              <a:rPr lang="en-US" i="1">
                <a:solidFill>
                  <a:srgbClr val="C00000"/>
                </a:solidFill>
              </a:rPr>
              <a:t>EasyProcure Growth in Participants </a:t>
            </a:r>
          </a:p>
        </c:rich>
      </c:tx>
      <c:overlay val="0"/>
    </c:title>
    <c:autoTitleDeleted val="0"/>
    <c:plotArea>
      <c:layout/>
      <c:lineChart>
        <c:grouping val="standard"/>
        <c:varyColors val="0"/>
        <c:ser>
          <c:idx val="0"/>
          <c:order val="0"/>
          <c:tx>
            <c:strRef>
              <c:f>'Chart Data'!$B$24</c:f>
              <c:strCache>
                <c:ptCount val="1"/>
                <c:pt idx="0">
                  <c:v>Participants </c:v>
                </c:pt>
              </c:strCache>
            </c:strRef>
          </c:tx>
          <c:spPr>
            <a:ln w="57150">
              <a:solidFill>
                <a:schemeClr val="accent4"/>
              </a:solidFill>
            </a:ln>
            <a:effectLst/>
          </c:spPr>
          <c:marker>
            <c:symbol val="diamond"/>
            <c:size val="15"/>
            <c:spPr>
              <a:effectLst/>
            </c:spPr>
          </c:marker>
          <c:dLbls>
            <c:dLbl>
              <c:idx val="1"/>
              <c:layout>
                <c:manualLayout>
                  <c:x val="-5.8651026392961877E-3"/>
                  <c:y val="2.8282828282828285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4.3988269794721412E-3"/>
                  <c:y val="2.4242424242424229E-2"/>
                </c:manualLayout>
              </c:layout>
              <c:showLegendKey val="0"/>
              <c:showVal val="1"/>
              <c:showCatName val="0"/>
              <c:showSerName val="0"/>
              <c:showPercent val="0"/>
              <c:showBubbleSize val="0"/>
              <c:extLst>
                <c:ext xmlns:c15="http://schemas.microsoft.com/office/drawing/2012/chart" uri="{CE6537A1-D6FC-4f65-9D91-7224C49458BB}"/>
              </c:extLst>
            </c:dLbl>
            <c:dLbl>
              <c:idx val="3"/>
              <c:layout>
                <c:manualLayout>
                  <c:x val="1.0263929618768354E-2"/>
                  <c:y val="1.8181818181818198E-2"/>
                </c:manualLayout>
              </c:layout>
              <c:showLegendKey val="0"/>
              <c:showVal val="1"/>
              <c:showCatName val="0"/>
              <c:showSerName val="0"/>
              <c:showPercent val="0"/>
              <c:showBubbleSize val="0"/>
              <c:extLst>
                <c:ext xmlns:c15="http://schemas.microsoft.com/office/drawing/2012/chart" uri="{CE6537A1-D6FC-4f65-9D91-7224C49458BB}"/>
              </c:extLst>
            </c:dLbl>
            <c:dLbl>
              <c:idx val="4"/>
              <c:layout>
                <c:manualLayout>
                  <c:x val="0"/>
                  <c:y val="1.2121212121212118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a:glow rad="127000">
                  <a:srgbClr val="FFC000"/>
                </a:glow>
              </a:effectLst>
            </c:spPr>
            <c:txPr>
              <a:bodyPr/>
              <a:lstStyle/>
              <a:p>
                <a:pPr>
                  <a:defRPr sz="1600">
                    <a:solidFill>
                      <a:srgbClr val="C00000"/>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'Chart Data'!$A$25:$A$33</c:f>
              <c:numCache>
                <c:formatCode>mmm\-yy</c:formatCode>
                <c:ptCount val="9"/>
                <c:pt idx="0">
                  <c:v>38504</c:v>
                </c:pt>
                <c:pt idx="1">
                  <c:v>38869</c:v>
                </c:pt>
                <c:pt idx="2">
                  <c:v>39234</c:v>
                </c:pt>
                <c:pt idx="3">
                  <c:v>39600</c:v>
                </c:pt>
                <c:pt idx="4">
                  <c:v>39965</c:v>
                </c:pt>
                <c:pt idx="5">
                  <c:v>40330</c:v>
                </c:pt>
                <c:pt idx="6">
                  <c:v>40695</c:v>
                </c:pt>
                <c:pt idx="7">
                  <c:v>41061</c:v>
                </c:pt>
                <c:pt idx="8">
                  <c:v>41426</c:v>
                </c:pt>
              </c:numCache>
            </c:numRef>
          </c:cat>
          <c:val>
            <c:numRef>
              <c:f>'Chart Data'!$B$25:$B$33</c:f>
              <c:numCache>
                <c:formatCode>General</c:formatCode>
                <c:ptCount val="9"/>
                <c:pt idx="0">
                  <c:v>7</c:v>
                </c:pt>
                <c:pt idx="1">
                  <c:v>34</c:v>
                </c:pt>
                <c:pt idx="2">
                  <c:v>54</c:v>
                </c:pt>
                <c:pt idx="3">
                  <c:v>72</c:v>
                </c:pt>
                <c:pt idx="4">
                  <c:v>88</c:v>
                </c:pt>
                <c:pt idx="5">
                  <c:v>116</c:v>
                </c:pt>
                <c:pt idx="6">
                  <c:v>141</c:v>
                </c:pt>
                <c:pt idx="7">
                  <c:v>184</c:v>
                </c:pt>
                <c:pt idx="8">
                  <c:v>222</c:v>
                </c:pt>
              </c:numCache>
            </c:numRef>
          </c:val>
          <c:smooth val="0"/>
        </c:ser>
        <c:dLbls>
          <c:showLegendKey val="0"/>
          <c:showVal val="0"/>
          <c:showCatName val="0"/>
          <c:showSerName val="0"/>
          <c:showPercent val="0"/>
          <c:showBubbleSize val="0"/>
        </c:dLbls>
        <c:marker val="1"/>
        <c:smooth val="0"/>
        <c:axId val="194432920"/>
        <c:axId val="234537056"/>
      </c:lineChart>
      <c:dateAx>
        <c:axId val="194432920"/>
        <c:scaling>
          <c:orientation val="minMax"/>
        </c:scaling>
        <c:delete val="0"/>
        <c:axPos val="b"/>
        <c:numFmt formatCode="mmm\-yy" sourceLinked="1"/>
        <c:majorTickMark val="out"/>
        <c:minorTickMark val="none"/>
        <c:tickLblPos val="nextTo"/>
        <c:txPr>
          <a:bodyPr/>
          <a:lstStyle/>
          <a:p>
            <a:pPr>
              <a:defRPr sz="1500" baseline="0">
                <a:solidFill>
                  <a:srgbClr val="FF0000"/>
                </a:solidFill>
              </a:defRPr>
            </a:pPr>
            <a:endParaRPr lang="en-US"/>
          </a:p>
        </c:txPr>
        <c:crossAx val="234537056"/>
        <c:crosses val="autoZero"/>
        <c:auto val="1"/>
        <c:lblOffset val="100"/>
        <c:baseTimeUnit val="years"/>
      </c:dateAx>
      <c:valAx>
        <c:axId val="234537056"/>
        <c:scaling>
          <c:orientation val="minMax"/>
        </c:scaling>
        <c:delete val="1"/>
        <c:axPos val="l"/>
        <c:majorGridlines/>
        <c:numFmt formatCode="General" sourceLinked="1"/>
        <c:majorTickMark val="out"/>
        <c:minorTickMark val="none"/>
        <c:tickLblPos val="none"/>
        <c:crossAx val="194432920"/>
        <c:crosses val="autoZero"/>
        <c:crossBetween val="between"/>
      </c:valAx>
      <c:spPr>
        <a:gradFill>
          <a:gsLst>
            <a:gs pos="0">
              <a:srgbClr val="E4952C"/>
            </a:gs>
            <a:gs pos="14000">
              <a:srgbClr val="E4952C"/>
            </a:gs>
            <a:gs pos="58000">
              <a:srgbClr val="F9D5BF"/>
            </a:gs>
            <a:gs pos="100000">
              <a:srgbClr val="FFEBFA"/>
            </a:gs>
          </a:gsLst>
          <a:lin ang="5400000" scaled="0"/>
        </a:gradFill>
      </c:spPr>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0.11305</cdr:x>
      <cdr:y>0.22637</cdr:y>
    </cdr:from>
    <cdr:to>
      <cdr:x>0.56234</cdr:x>
      <cdr:y>0.43537</cdr:y>
    </cdr:to>
    <cdr:sp macro="" textlink="">
      <cdr:nvSpPr>
        <cdr:cNvPr id="2" name="TextBox 1"/>
        <cdr:cNvSpPr txBox="1"/>
      </cdr:nvSpPr>
      <cdr:spPr>
        <a:xfrm xmlns:a="http://schemas.openxmlformats.org/drawingml/2006/main">
          <a:off x="979539" y="1315474"/>
          <a:ext cx="3892953" cy="1214584"/>
        </a:xfrm>
        <a:prstGeom xmlns:a="http://schemas.openxmlformats.org/drawingml/2006/main" prst="rect">
          <a:avLst/>
        </a:prstGeom>
        <a:ln xmlns:a="http://schemas.openxmlformats.org/drawingml/2006/main"/>
      </cdr:spPr>
      <cdr:style>
        <a:lnRef xmlns:a="http://schemas.openxmlformats.org/drawingml/2006/main" idx="1">
          <a:schemeClr val="accent4"/>
        </a:lnRef>
        <a:fillRef xmlns:a="http://schemas.openxmlformats.org/drawingml/2006/main" idx="2">
          <a:schemeClr val="accent4"/>
        </a:fillRef>
        <a:effectRef xmlns:a="http://schemas.openxmlformats.org/drawingml/2006/main" idx="1">
          <a:schemeClr val="accent4"/>
        </a:effectRef>
        <a:fontRef xmlns:a="http://schemas.openxmlformats.org/drawingml/2006/main" idx="minor">
          <a:schemeClr val="dk1"/>
        </a:fontRef>
      </cdr:style>
      <cdr:txBody>
        <a:bodyPr xmlns:a="http://schemas.openxmlformats.org/drawingml/2006/main" vertOverflow="clip" wrap="square" rtlCol="0">
          <a:scene3d>
            <a:camera prst="orthographicFront"/>
            <a:lightRig rig="flat" dir="tl">
              <a:rot lat="0" lon="0" rev="6600000"/>
            </a:lightRig>
          </a:scene3d>
          <a:sp3d extrusionH="25400" contourW="8890">
            <a:bevelT w="38100" h="31750"/>
            <a:contourClr>
              <a:schemeClr val="accent2">
                <a:shade val="75000"/>
              </a:schemeClr>
            </a:contourClr>
          </a:sp3d>
        </a:bodyPr>
        <a:lstStyle xmlns:a="http://schemas.openxmlformats.org/drawingml/2006/main"/>
        <a:p xmlns:a="http://schemas.openxmlformats.org/drawingml/2006/main">
          <a:pPr marL="0" marR="0" indent="0" algn="ctr" defTabSz="914400" eaLnBrk="1" fontAlgn="auto" latinLnBrk="0" hangingPunct="1">
            <a:lnSpc>
              <a:spcPct val="100000"/>
            </a:lnSpc>
            <a:spcBef>
              <a:spcPts val="0"/>
            </a:spcBef>
            <a:spcAft>
              <a:spcPts val="0"/>
            </a:spcAft>
            <a:buClrTx/>
            <a:buSzTx/>
            <a:buFontTx/>
            <a:buNone/>
            <a:tabLst/>
            <a:defRPr/>
          </a:pPr>
          <a:r>
            <a:rPr lang="en-US" sz="1600" dirty="0">
              <a:ln w="0"/>
              <a:solidFill>
                <a:schemeClr val="tx1"/>
              </a:solidFill>
              <a:effectLst>
                <a:outerShdw blurRad="38100" dist="19050" dir="2700000" algn="tl" rotWithShape="0">
                  <a:schemeClr val="dk1">
                    <a:alpha val="40000"/>
                  </a:schemeClr>
                </a:outerShdw>
              </a:effectLst>
            </a:rPr>
            <a:t>In 2012-13</a:t>
          </a:r>
          <a:r>
            <a:rPr lang="en-US" sz="1600" baseline="0" dirty="0">
              <a:ln w="0"/>
              <a:solidFill>
                <a:schemeClr val="tx1"/>
              </a:solidFill>
              <a:effectLst>
                <a:outerShdw blurRad="38100" dist="19050" dir="2700000" algn="tl" rotWithShape="0">
                  <a:schemeClr val="dk1">
                    <a:alpha val="40000"/>
                  </a:schemeClr>
                </a:outerShdw>
              </a:effectLst>
            </a:rPr>
            <a:t> 38 LEA's were new </a:t>
          </a:r>
          <a:r>
            <a:rPr lang="en-US" sz="1600" baseline="0" dirty="0" err="1">
              <a:ln w="0"/>
              <a:solidFill>
                <a:schemeClr val="tx1"/>
              </a:solidFill>
              <a:effectLst>
                <a:outerShdw blurRad="38100" dist="19050" dir="2700000" algn="tl" rotWithShape="0">
                  <a:schemeClr val="dk1">
                    <a:alpha val="40000"/>
                  </a:schemeClr>
                </a:outerShdw>
              </a:effectLst>
            </a:rPr>
            <a:t>EasyProcure</a:t>
          </a:r>
          <a:r>
            <a:rPr lang="en-US" sz="1600" baseline="0" dirty="0">
              <a:ln w="0"/>
              <a:solidFill>
                <a:schemeClr val="tx1"/>
              </a:solidFill>
              <a:effectLst>
                <a:outerShdw blurRad="38100" dist="19050" dir="2700000" algn="tl" rotWithShape="0">
                  <a:schemeClr val="dk1">
                    <a:alpha val="40000"/>
                  </a:schemeClr>
                </a:outerShdw>
              </a:effectLst>
            </a:rPr>
            <a:t> participants--the 2nd largest growth year in program history.</a:t>
          </a:r>
          <a:endParaRPr lang="en-US" sz="1600" dirty="0">
            <a:ln w="0"/>
            <a:solidFill>
              <a:schemeClr val="tx1"/>
            </a:solidFill>
            <a:effectLst>
              <a:outerShdw blurRad="38100" dist="19050" dir="2700000" algn="tl" rotWithShape="0">
                <a:schemeClr val="dk1">
                  <a:alpha val="40000"/>
                </a:schemeClr>
              </a:outerShdw>
            </a:effectLst>
          </a:endParaRPr>
        </a:p>
        <a:p xmlns:a="http://schemas.openxmlformats.org/drawingml/2006/main">
          <a:pPr algn="ctr"/>
          <a:endParaRPr lang="en-US" sz="18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7" tIns="45713" rIns="91427" bIns="45713" rtlCol="0"/>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970339" y="0"/>
            <a:ext cx="3038475" cy="465138"/>
          </a:xfrm>
          <a:prstGeom prst="rect">
            <a:avLst/>
          </a:prstGeom>
        </p:spPr>
        <p:txBody>
          <a:bodyPr vert="horz" lIns="91427" tIns="45713" rIns="91427" bIns="45713" rtlCol="0"/>
          <a:lstStyle>
            <a:lvl1pPr algn="r">
              <a:defRPr sz="1200">
                <a:latin typeface="Arial" pitchFamily="34" charset="0"/>
              </a:defRPr>
            </a:lvl1pPr>
          </a:lstStyle>
          <a:p>
            <a:pPr>
              <a:defRPr/>
            </a:pPr>
            <a:fld id="{0F512D2F-FD49-4B8C-BBB8-F06D0173636A}" type="datetimeFigureOut">
              <a:rPr lang="en-US"/>
              <a:pPr>
                <a:defRPr/>
              </a:pPr>
              <a:t>5/14/2014</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27" tIns="45713" rIns="91427" bIns="45713" rtlCol="0" anchor="b"/>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27" tIns="45713" rIns="91427" bIns="45713" rtlCol="0" anchor="b"/>
          <a:lstStyle>
            <a:lvl1pPr algn="r">
              <a:defRPr sz="1200">
                <a:latin typeface="Arial" pitchFamily="34" charset="0"/>
              </a:defRPr>
            </a:lvl1pPr>
          </a:lstStyle>
          <a:p>
            <a:pPr>
              <a:defRPr/>
            </a:pPr>
            <a:fld id="{63921D8B-F237-4C20-B34B-F7E75B6BAD29}" type="slidenum">
              <a:rPr lang="en-US"/>
              <a:pPr>
                <a:defRPr/>
              </a:pPr>
              <a:t>‹#›</a:t>
            </a:fld>
            <a:endParaRPr lang="en-US"/>
          </a:p>
        </p:txBody>
      </p:sp>
    </p:spTree>
    <p:extLst>
      <p:ext uri="{BB962C8B-B14F-4D97-AF65-F5344CB8AC3E}">
        <p14:creationId xmlns:p14="http://schemas.microsoft.com/office/powerpoint/2010/main" val="161467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lgn="r">
              <a:defRPr sz="1200">
                <a:latin typeface="Arial" charset="0"/>
              </a:defRPr>
            </a:lvl1pPr>
          </a:lstStyle>
          <a:p>
            <a:pPr>
              <a:defRPr/>
            </a:pPr>
            <a:endParaRPr lang="en-US"/>
          </a:p>
        </p:txBody>
      </p:sp>
      <p:sp>
        <p:nvSpPr>
          <p:cNvPr id="1229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1676" y="4416426"/>
            <a:ext cx="5607050" cy="4183063"/>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a:defRPr sz="1200">
                <a:latin typeface="Arial" charset="0"/>
              </a:defRPr>
            </a:lvl1pPr>
          </a:lstStyle>
          <a:p>
            <a:pPr>
              <a:defRPr/>
            </a:pPr>
            <a:fld id="{74796FB0-2B00-4B96-877C-B28386D39003}" type="slidenum">
              <a:rPr lang="en-US"/>
              <a:pPr>
                <a:defRPr/>
              </a:pPr>
              <a:t>‹#›</a:t>
            </a:fld>
            <a:endParaRPr lang="en-US"/>
          </a:p>
        </p:txBody>
      </p:sp>
    </p:spTree>
    <p:extLst>
      <p:ext uri="{BB962C8B-B14F-4D97-AF65-F5344CB8AC3E}">
        <p14:creationId xmlns:p14="http://schemas.microsoft.com/office/powerpoint/2010/main" val="41982359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81100" y="700088"/>
            <a:ext cx="4648200" cy="3486150"/>
          </a:xfrm>
          <a:ln/>
        </p:spPr>
      </p:sp>
      <p:sp>
        <p:nvSpPr>
          <p:cNvPr id="16386" name="Rectangle 3"/>
          <p:cNvSpPr>
            <a:spLocks noGrp="1" noChangeArrowheads="1"/>
          </p:cNvSpPr>
          <p:nvPr>
            <p:ph type="body" idx="1"/>
          </p:nvPr>
        </p:nvSpPr>
        <p:spPr>
          <a:xfrm>
            <a:off x="701676" y="4416425"/>
            <a:ext cx="5607050" cy="4179888"/>
          </a:xfrm>
          <a:noFill/>
          <a:ln/>
        </p:spPr>
        <p:txBody>
          <a:bodyPr lIns="93158" tIns="46580" rIns="93158" bIns="46580"/>
          <a:lstStyle/>
          <a:p>
            <a:endParaRPr lang="en-US" dirty="0" smtClean="0"/>
          </a:p>
        </p:txBody>
      </p:sp>
    </p:spTree>
    <p:extLst>
      <p:ext uri="{BB962C8B-B14F-4D97-AF65-F5344CB8AC3E}">
        <p14:creationId xmlns:p14="http://schemas.microsoft.com/office/powerpoint/2010/main" val="2741216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7" name="Slide Image Placeholder 1"/>
          <p:cNvSpPr>
            <a:spLocks noGrp="1" noRot="1" noChangeAspect="1" noTextEdit="1"/>
          </p:cNvSpPr>
          <p:nvPr>
            <p:ph type="sldImg"/>
          </p:nvPr>
        </p:nvSpPr>
        <p:spPr>
          <a:ln/>
        </p:spPr>
      </p:sp>
      <p:sp>
        <p:nvSpPr>
          <p:cNvPr id="106498" name="Notes Placeholder 2"/>
          <p:cNvSpPr>
            <a:spLocks noGrp="1"/>
          </p:cNvSpPr>
          <p:nvPr>
            <p:ph type="body" idx="1"/>
          </p:nvPr>
        </p:nvSpPr>
        <p:spPr>
          <a:noFill/>
          <a:ln/>
        </p:spPr>
        <p:txBody>
          <a:bodyPr/>
          <a:lstStyle/>
          <a:p>
            <a:endParaRPr lang="en-US" smtClean="0"/>
          </a:p>
        </p:txBody>
      </p:sp>
      <p:sp>
        <p:nvSpPr>
          <p:cNvPr id="106499" name="Slide Number Placeholder 3"/>
          <p:cNvSpPr txBox="1">
            <a:spLocks noGrp="1"/>
          </p:cNvSpPr>
          <p:nvPr/>
        </p:nvSpPr>
        <p:spPr bwMode="auto">
          <a:xfrm>
            <a:off x="3970339" y="8829675"/>
            <a:ext cx="3038475" cy="465138"/>
          </a:xfrm>
          <a:prstGeom prst="rect">
            <a:avLst/>
          </a:prstGeom>
          <a:noFill/>
          <a:ln w="9525">
            <a:noFill/>
            <a:miter lim="800000"/>
            <a:headEnd/>
            <a:tailEnd/>
          </a:ln>
        </p:spPr>
        <p:txBody>
          <a:bodyPr lIns="93164" tIns="46582" rIns="93164" bIns="46582" anchor="b"/>
          <a:lstStyle/>
          <a:p>
            <a:pPr algn="r"/>
            <a:fld id="{F0144417-F966-414E-808B-C19E014D43A0}" type="slidenum">
              <a:rPr lang="en-US" sz="1200"/>
              <a:pPr algn="r"/>
              <a:t>18</a:t>
            </a:fld>
            <a:endParaRPr lang="en-US" sz="1200" dirty="0"/>
          </a:p>
        </p:txBody>
      </p:sp>
    </p:spTree>
    <p:extLst>
      <p:ext uri="{BB962C8B-B14F-4D97-AF65-F5344CB8AC3E}">
        <p14:creationId xmlns:p14="http://schemas.microsoft.com/office/powerpoint/2010/main" val="4003405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noTextEdit="1"/>
          </p:cNvSpPr>
          <p:nvPr>
            <p:ph type="sldImg"/>
          </p:nvPr>
        </p:nvSpPr>
        <p:spPr>
          <a:ln/>
        </p:spPr>
      </p:sp>
      <p:sp>
        <p:nvSpPr>
          <p:cNvPr id="109570" name="Notes Placeholder 2"/>
          <p:cNvSpPr>
            <a:spLocks noGrp="1"/>
          </p:cNvSpPr>
          <p:nvPr>
            <p:ph type="body" idx="1"/>
          </p:nvPr>
        </p:nvSpPr>
        <p:spPr>
          <a:noFill/>
          <a:ln/>
        </p:spPr>
        <p:txBody>
          <a:bodyPr/>
          <a:lstStyle/>
          <a:p>
            <a:endParaRPr lang="en-US" smtClean="0"/>
          </a:p>
        </p:txBody>
      </p:sp>
      <p:sp>
        <p:nvSpPr>
          <p:cNvPr id="109571" name="Slide Number Placeholder 3"/>
          <p:cNvSpPr>
            <a:spLocks noGrp="1"/>
          </p:cNvSpPr>
          <p:nvPr>
            <p:ph type="sldNum" sz="quarter" idx="5"/>
          </p:nvPr>
        </p:nvSpPr>
        <p:spPr>
          <a:noFill/>
        </p:spPr>
        <p:txBody>
          <a:bodyPr/>
          <a:lstStyle/>
          <a:p>
            <a:fld id="{64D724D8-2C7F-4EC5-910C-74D76FE5FD4D}" type="slidenum">
              <a:rPr lang="en-US" smtClean="0"/>
              <a:pPr/>
              <a:t>19</a:t>
            </a:fld>
            <a:endParaRPr lang="en-US" smtClean="0"/>
          </a:p>
        </p:txBody>
      </p:sp>
    </p:spTree>
    <p:extLst>
      <p:ext uri="{BB962C8B-B14F-4D97-AF65-F5344CB8AC3E}">
        <p14:creationId xmlns:p14="http://schemas.microsoft.com/office/powerpoint/2010/main" val="2252081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
        <p:nvSpPr>
          <p:cNvPr id="4" name="Slide Number Placeholder 3"/>
          <p:cNvSpPr>
            <a:spLocks noGrp="1"/>
          </p:cNvSpPr>
          <p:nvPr>
            <p:ph type="sldNum" sz="quarter" idx="10"/>
          </p:nvPr>
        </p:nvSpPr>
        <p:spPr/>
        <p:txBody>
          <a:bodyPr/>
          <a:lstStyle/>
          <a:p>
            <a:pPr>
              <a:defRPr/>
            </a:pPr>
            <a:fld id="{74796FB0-2B00-4B96-877C-B28386D39003}" type="slidenum">
              <a:rPr lang="en-US" smtClean="0"/>
              <a:pPr>
                <a:defRPr/>
              </a:pPr>
              <a:t>20</a:t>
            </a:fld>
            <a:endParaRPr lang="en-US"/>
          </a:p>
        </p:txBody>
      </p:sp>
    </p:spTree>
    <p:extLst>
      <p:ext uri="{BB962C8B-B14F-4D97-AF65-F5344CB8AC3E}">
        <p14:creationId xmlns:p14="http://schemas.microsoft.com/office/powerpoint/2010/main" val="2117056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4796FB0-2B00-4B96-877C-B28386D39003}" type="slidenum">
              <a:rPr lang="en-US" smtClean="0"/>
              <a:pPr>
                <a:defRPr/>
              </a:pPr>
              <a:t>21</a:t>
            </a:fld>
            <a:endParaRPr lang="en-US"/>
          </a:p>
        </p:txBody>
      </p:sp>
    </p:spTree>
    <p:extLst>
      <p:ext uri="{BB962C8B-B14F-4D97-AF65-F5344CB8AC3E}">
        <p14:creationId xmlns:p14="http://schemas.microsoft.com/office/powerpoint/2010/main" val="3032563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endParaRPr lang="en-US" altLang="en-US" sz="1000" dirty="0"/>
          </a:p>
        </p:txBody>
      </p:sp>
      <p:sp>
        <p:nvSpPr>
          <p:cNvPr id="4" name="Slide Number Placeholder 3"/>
          <p:cNvSpPr>
            <a:spLocks noGrp="1"/>
          </p:cNvSpPr>
          <p:nvPr>
            <p:ph type="sldNum" sz="quarter" idx="10"/>
          </p:nvPr>
        </p:nvSpPr>
        <p:spPr/>
        <p:txBody>
          <a:bodyPr/>
          <a:lstStyle/>
          <a:p>
            <a:pPr>
              <a:defRPr/>
            </a:pPr>
            <a:fld id="{74796FB0-2B00-4B96-877C-B28386D39003}" type="slidenum">
              <a:rPr lang="en-US" smtClean="0"/>
              <a:pPr>
                <a:defRPr/>
              </a:pPr>
              <a:t>22</a:t>
            </a:fld>
            <a:endParaRPr lang="en-US"/>
          </a:p>
        </p:txBody>
      </p:sp>
    </p:spTree>
    <p:extLst>
      <p:ext uri="{BB962C8B-B14F-4D97-AF65-F5344CB8AC3E}">
        <p14:creationId xmlns:p14="http://schemas.microsoft.com/office/powerpoint/2010/main" val="3574541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F0B881-E9CB-4EB2-8CE4-B66CA77D5636}" type="slidenum">
              <a:rPr lang="en-US" smtClean="0"/>
              <a:t>24</a:t>
            </a:fld>
            <a:endParaRPr lang="en-US"/>
          </a:p>
        </p:txBody>
      </p:sp>
    </p:spTree>
    <p:extLst>
      <p:ext uri="{BB962C8B-B14F-4D97-AF65-F5344CB8AC3E}">
        <p14:creationId xmlns:p14="http://schemas.microsoft.com/office/powerpoint/2010/main" val="1569377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F0B881-E9CB-4EB2-8CE4-B66CA77D5636}" type="slidenum">
              <a:rPr lang="en-US" smtClean="0"/>
              <a:t>25</a:t>
            </a:fld>
            <a:endParaRPr lang="en-US"/>
          </a:p>
        </p:txBody>
      </p:sp>
    </p:spTree>
    <p:extLst>
      <p:ext uri="{BB962C8B-B14F-4D97-AF65-F5344CB8AC3E}">
        <p14:creationId xmlns:p14="http://schemas.microsoft.com/office/powerpoint/2010/main" val="3160084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F0B881-E9CB-4EB2-8CE4-B66CA77D5636}" type="slidenum">
              <a:rPr lang="en-US" smtClean="0"/>
              <a:t>26</a:t>
            </a:fld>
            <a:endParaRPr lang="en-US"/>
          </a:p>
        </p:txBody>
      </p:sp>
    </p:spTree>
    <p:extLst>
      <p:ext uri="{BB962C8B-B14F-4D97-AF65-F5344CB8AC3E}">
        <p14:creationId xmlns:p14="http://schemas.microsoft.com/office/powerpoint/2010/main" val="2010823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1F0B881-E9CB-4EB2-8CE4-B66CA77D5636}" type="slidenum">
              <a:rPr lang="en-US" smtClean="0"/>
              <a:t>27</a:t>
            </a:fld>
            <a:endParaRPr lang="en-US"/>
          </a:p>
        </p:txBody>
      </p:sp>
    </p:spTree>
    <p:extLst>
      <p:ext uri="{BB962C8B-B14F-4D97-AF65-F5344CB8AC3E}">
        <p14:creationId xmlns:p14="http://schemas.microsoft.com/office/powerpoint/2010/main" val="22937573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noRot="1" noChangeAspect="1" noChangeArrowheads="1" noTextEdit="1"/>
          </p:cNvSpPr>
          <p:nvPr>
            <p:ph type="sldImg"/>
          </p:nvPr>
        </p:nvSpPr>
        <p:spPr>
          <a:xfrm>
            <a:off x="538163" y="696913"/>
            <a:ext cx="5934075" cy="4451350"/>
          </a:xfrm>
          <a:ln/>
        </p:spPr>
      </p:sp>
      <p:sp>
        <p:nvSpPr>
          <p:cNvPr id="120834" name="Rectangle 3"/>
          <p:cNvSpPr>
            <a:spLocks noGrp="1" noChangeArrowheads="1"/>
          </p:cNvSpPr>
          <p:nvPr>
            <p:ph type="body" idx="1"/>
          </p:nvPr>
        </p:nvSpPr>
        <p:spPr>
          <a:noFill/>
          <a:ln/>
        </p:spPr>
        <p:txBody>
          <a:bodyPr lIns="92104" tIns="46051" rIns="92104" bIns="46051"/>
          <a:lstStyle/>
          <a:p>
            <a:endParaRPr lang="en-US" smtClean="0"/>
          </a:p>
        </p:txBody>
      </p:sp>
    </p:spTree>
    <p:extLst>
      <p:ext uri="{BB962C8B-B14F-4D97-AF65-F5344CB8AC3E}">
        <p14:creationId xmlns:p14="http://schemas.microsoft.com/office/powerpoint/2010/main" val="388537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4796FB0-2B00-4B96-877C-B28386D39003}" type="slidenum">
              <a:rPr lang="en-US" smtClean="0"/>
              <a:pPr>
                <a:defRPr/>
              </a:pPr>
              <a:t>2</a:t>
            </a:fld>
            <a:endParaRPr lang="en-US"/>
          </a:p>
        </p:txBody>
      </p:sp>
    </p:spTree>
    <p:extLst>
      <p:ext uri="{BB962C8B-B14F-4D97-AF65-F5344CB8AC3E}">
        <p14:creationId xmlns:p14="http://schemas.microsoft.com/office/powerpoint/2010/main" val="1701613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4796FB0-2B00-4B96-877C-B28386D39003}" type="slidenum">
              <a:rPr lang="en-US" smtClean="0"/>
              <a:pPr>
                <a:defRPr/>
              </a:pPr>
              <a:t>3</a:t>
            </a:fld>
            <a:endParaRPr lang="en-US"/>
          </a:p>
        </p:txBody>
      </p:sp>
    </p:spTree>
    <p:extLst>
      <p:ext uri="{BB962C8B-B14F-4D97-AF65-F5344CB8AC3E}">
        <p14:creationId xmlns:p14="http://schemas.microsoft.com/office/powerpoint/2010/main" val="1358516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noTextEdit="1"/>
          </p:cNvSpPr>
          <p:nvPr>
            <p:ph type="sldImg"/>
          </p:nvPr>
        </p:nvSpPr>
        <p:spPr>
          <a:ln/>
        </p:spPr>
      </p:sp>
      <p:sp>
        <p:nvSpPr>
          <p:cNvPr id="113666" name="Notes Placeholder 2"/>
          <p:cNvSpPr>
            <a:spLocks noGrp="1"/>
          </p:cNvSpPr>
          <p:nvPr>
            <p:ph type="body" idx="1"/>
          </p:nvPr>
        </p:nvSpPr>
        <p:spPr>
          <a:noFill/>
          <a:ln/>
        </p:spPr>
        <p:txBody>
          <a:bodyPr lIns="93155" tIns="46578" rIns="93155" bIns="46578"/>
          <a:lstStyle/>
          <a:p>
            <a:endParaRPr lang="en-US" dirty="0" smtClean="0"/>
          </a:p>
        </p:txBody>
      </p:sp>
      <p:sp>
        <p:nvSpPr>
          <p:cNvPr id="113667" name="Slide Number Placeholder 3"/>
          <p:cNvSpPr txBox="1">
            <a:spLocks noGrp="1"/>
          </p:cNvSpPr>
          <p:nvPr/>
        </p:nvSpPr>
        <p:spPr bwMode="auto">
          <a:xfrm>
            <a:off x="3971925" y="8829675"/>
            <a:ext cx="3036888" cy="465138"/>
          </a:xfrm>
          <a:prstGeom prst="rect">
            <a:avLst/>
          </a:prstGeom>
          <a:noFill/>
          <a:ln w="9525">
            <a:noFill/>
            <a:miter lim="800000"/>
            <a:headEnd/>
            <a:tailEnd/>
          </a:ln>
        </p:spPr>
        <p:txBody>
          <a:bodyPr lIns="93155" tIns="46578" rIns="93155" bIns="46578" anchor="b"/>
          <a:lstStyle/>
          <a:p>
            <a:pPr algn="r" defTabSz="931726"/>
            <a:fld id="{3056760F-5F61-4523-A64D-9C524C058AD2}" type="slidenum">
              <a:rPr lang="en-US" sz="1200"/>
              <a:pPr algn="r" defTabSz="931726"/>
              <a:t>4</a:t>
            </a:fld>
            <a:endParaRPr lang="en-US" sz="1200" dirty="0"/>
          </a:p>
        </p:txBody>
      </p:sp>
    </p:spTree>
    <p:extLst>
      <p:ext uri="{BB962C8B-B14F-4D97-AF65-F5344CB8AC3E}">
        <p14:creationId xmlns:p14="http://schemas.microsoft.com/office/powerpoint/2010/main" val="2535131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7"/>
          <p:cNvSpPr>
            <a:spLocks noGrp="1" noChangeArrowheads="1"/>
          </p:cNvSpPr>
          <p:nvPr>
            <p:ph type="sldNum" sz="quarter" idx="5"/>
          </p:nvPr>
        </p:nvSpPr>
        <p:spPr>
          <a:noFill/>
        </p:spPr>
        <p:txBody>
          <a:bodyPr/>
          <a:lstStyle/>
          <a:p>
            <a:fld id="{A7585499-7964-43CF-8ABC-85A70C55F5BF}" type="slidenum">
              <a:rPr lang="en-US" smtClean="0"/>
              <a:pPr/>
              <a:t>6</a:t>
            </a:fld>
            <a:endParaRPr lang="en-US" smtClean="0"/>
          </a:p>
        </p:txBody>
      </p:sp>
      <p:sp>
        <p:nvSpPr>
          <p:cNvPr id="115714" name="Rectangle 2"/>
          <p:cNvSpPr>
            <a:spLocks noGrp="1" noRot="1" noChangeAspect="1"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54197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4796FB0-2B00-4B96-877C-B28386D39003}" type="slidenum">
              <a:rPr lang="en-US" smtClean="0"/>
              <a:pPr>
                <a:defRPr/>
              </a:pPr>
              <a:t>8</a:t>
            </a:fld>
            <a:endParaRPr lang="en-US"/>
          </a:p>
        </p:txBody>
      </p:sp>
    </p:spTree>
    <p:extLst>
      <p:ext uri="{BB962C8B-B14F-4D97-AF65-F5344CB8AC3E}">
        <p14:creationId xmlns:p14="http://schemas.microsoft.com/office/powerpoint/2010/main" val="3598150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4796FB0-2B00-4B96-877C-B28386D39003}" type="slidenum">
              <a:rPr lang="en-US" smtClean="0"/>
              <a:pPr>
                <a:defRPr/>
              </a:pPr>
              <a:t>10</a:t>
            </a:fld>
            <a:endParaRPr lang="en-US"/>
          </a:p>
        </p:txBody>
      </p:sp>
    </p:spTree>
    <p:extLst>
      <p:ext uri="{BB962C8B-B14F-4D97-AF65-F5344CB8AC3E}">
        <p14:creationId xmlns:p14="http://schemas.microsoft.com/office/powerpoint/2010/main" val="813113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74796FB0-2B00-4B96-877C-B28386D39003}" type="slidenum">
              <a:rPr lang="en-US" smtClean="0"/>
              <a:pPr>
                <a:defRPr/>
              </a:pPr>
              <a:t>11</a:t>
            </a:fld>
            <a:endParaRPr lang="en-US"/>
          </a:p>
        </p:txBody>
      </p:sp>
    </p:spTree>
    <p:extLst>
      <p:ext uri="{BB962C8B-B14F-4D97-AF65-F5344CB8AC3E}">
        <p14:creationId xmlns:p14="http://schemas.microsoft.com/office/powerpoint/2010/main" val="33797535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Slide Image Placeholder 1"/>
          <p:cNvSpPr>
            <a:spLocks noGrp="1" noRot="1" noChangeAspect="1" noTextEdit="1"/>
          </p:cNvSpPr>
          <p:nvPr>
            <p:ph type="sldImg"/>
          </p:nvPr>
        </p:nvSpPr>
        <p:spPr>
          <a:ln/>
        </p:spPr>
      </p:sp>
      <p:sp>
        <p:nvSpPr>
          <p:cNvPr id="100354" name="Notes Placeholder 2"/>
          <p:cNvSpPr>
            <a:spLocks noGrp="1"/>
          </p:cNvSpPr>
          <p:nvPr>
            <p:ph type="body" idx="1"/>
          </p:nvPr>
        </p:nvSpPr>
        <p:spPr>
          <a:noFill/>
          <a:ln/>
        </p:spPr>
        <p:txBody>
          <a:bodyPr/>
          <a:lstStyle/>
          <a:p>
            <a:endParaRPr lang="en-US" smtClean="0"/>
          </a:p>
        </p:txBody>
      </p:sp>
      <p:sp>
        <p:nvSpPr>
          <p:cNvPr id="100355" name="Slide Number Placeholder 3"/>
          <p:cNvSpPr txBox="1">
            <a:spLocks noGrp="1"/>
          </p:cNvSpPr>
          <p:nvPr/>
        </p:nvSpPr>
        <p:spPr bwMode="auto">
          <a:xfrm>
            <a:off x="3970339" y="8829675"/>
            <a:ext cx="3038475" cy="465138"/>
          </a:xfrm>
          <a:prstGeom prst="rect">
            <a:avLst/>
          </a:prstGeom>
          <a:noFill/>
          <a:ln w="9525">
            <a:noFill/>
            <a:miter lim="800000"/>
            <a:headEnd/>
            <a:tailEnd/>
          </a:ln>
        </p:spPr>
        <p:txBody>
          <a:bodyPr lIns="93164" tIns="46582" rIns="93164" bIns="46582" anchor="b"/>
          <a:lstStyle/>
          <a:p>
            <a:pPr algn="r"/>
            <a:fld id="{E1BCF166-9037-4D4F-96DC-4EC9326050CE}" type="slidenum">
              <a:rPr lang="en-US" sz="1200"/>
              <a:pPr algn="r"/>
              <a:t>16</a:t>
            </a:fld>
            <a:endParaRPr lang="en-US" sz="1200" dirty="0"/>
          </a:p>
        </p:txBody>
      </p:sp>
    </p:spTree>
    <p:extLst>
      <p:ext uri="{BB962C8B-B14F-4D97-AF65-F5344CB8AC3E}">
        <p14:creationId xmlns:p14="http://schemas.microsoft.com/office/powerpoint/2010/main" val="31745257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Rectangle 29"/>
          <p:cNvSpPr>
            <a:spLocks noChangeArrowheads="1"/>
          </p:cNvSpPr>
          <p:nvPr userDrawn="1"/>
        </p:nvSpPr>
        <p:spPr bwMode="auto">
          <a:xfrm>
            <a:off x="492125" y="146050"/>
            <a:ext cx="8431213" cy="6026150"/>
          </a:xfrm>
          <a:prstGeom prst="rect">
            <a:avLst/>
          </a:prstGeom>
          <a:noFill/>
          <a:ln w="9525">
            <a:solidFill>
              <a:srgbClr val="00589E"/>
            </a:solidFill>
            <a:miter lim="800000"/>
            <a:headEnd/>
            <a:tailEnd/>
          </a:ln>
          <a:effectLst/>
        </p:spPr>
        <p:txBody>
          <a:bodyPr wrap="none" anchor="ctr"/>
          <a:lstStyle/>
          <a:p>
            <a:pPr>
              <a:defRPr/>
            </a:pPr>
            <a:endParaRPr lang="en-US"/>
          </a:p>
        </p:txBody>
      </p:sp>
      <p:pic>
        <p:nvPicPr>
          <p:cNvPr id="4" name="Picture 30"/>
          <p:cNvPicPr>
            <a:picLocks noChangeAspect="1" noChangeArrowheads="1"/>
          </p:cNvPicPr>
          <p:nvPr userDrawn="1"/>
        </p:nvPicPr>
        <p:blipFill>
          <a:blip r:embed="rId2" cstate="print"/>
          <a:srcRect/>
          <a:stretch>
            <a:fillRect/>
          </a:stretch>
        </p:blipFill>
        <p:spPr bwMode="auto">
          <a:xfrm>
            <a:off x="7497763" y="6324600"/>
            <a:ext cx="1417637" cy="438150"/>
          </a:xfrm>
          <a:prstGeom prst="rect">
            <a:avLst/>
          </a:prstGeom>
          <a:noFill/>
          <a:ln w="9525">
            <a:noFill/>
            <a:miter lim="800000"/>
            <a:headEnd/>
            <a:tailEnd/>
          </a:ln>
        </p:spPr>
      </p:pic>
      <p:pic>
        <p:nvPicPr>
          <p:cNvPr id="5" name="Picture 32" descr="PPT COLOR BAR copy"/>
          <p:cNvPicPr>
            <a:picLocks noChangeAspect="1" noChangeArrowheads="1"/>
          </p:cNvPicPr>
          <p:nvPr userDrawn="1"/>
        </p:nvPicPr>
        <p:blipFill>
          <a:blip r:embed="rId3" cstate="print"/>
          <a:srcRect/>
          <a:stretch>
            <a:fillRect/>
          </a:stretch>
        </p:blipFill>
        <p:spPr bwMode="auto">
          <a:xfrm>
            <a:off x="0" y="0"/>
            <a:ext cx="381000" cy="6172200"/>
          </a:xfrm>
          <a:prstGeom prst="rect">
            <a:avLst/>
          </a:prstGeom>
          <a:noFill/>
          <a:ln w="9525">
            <a:noFill/>
            <a:miter lim="800000"/>
            <a:headEnd/>
            <a:tailEnd/>
          </a:ln>
        </p:spPr>
      </p:pic>
      <p:sp>
        <p:nvSpPr>
          <p:cNvPr id="6" name="Rectangle 39"/>
          <p:cNvSpPr>
            <a:spLocks noChangeArrowheads="1"/>
          </p:cNvSpPr>
          <p:nvPr/>
        </p:nvSpPr>
        <p:spPr bwMode="auto">
          <a:xfrm>
            <a:off x="603250" y="1266825"/>
            <a:ext cx="8229600" cy="4676775"/>
          </a:xfrm>
          <a:prstGeom prst="rect">
            <a:avLst/>
          </a:prstGeom>
          <a:noFill/>
          <a:ln w="9525">
            <a:noFill/>
            <a:miter lim="800000"/>
            <a:headEnd/>
            <a:tailEnd/>
          </a:ln>
        </p:spPr>
        <p:txBody>
          <a:bodyPr/>
          <a:lstStyle/>
          <a:p>
            <a:pPr eaLnBrk="0" hangingPunct="0">
              <a:spcBef>
                <a:spcPct val="20000"/>
              </a:spcBef>
              <a:buClr>
                <a:srgbClr val="00589E"/>
              </a:buClr>
              <a:buFontTx/>
              <a:buChar char="•"/>
              <a:defRPr/>
            </a:pPr>
            <a:endParaRPr lang="en-US" sz="1400">
              <a:latin typeface="Verdana" pitchFamily="34" charset="0"/>
            </a:endParaRPr>
          </a:p>
        </p:txBody>
      </p:sp>
      <p:sp>
        <p:nvSpPr>
          <p:cNvPr id="17431" name="Rectangle 23"/>
          <p:cNvSpPr>
            <a:spLocks noGrp="1" noChangeArrowheads="1"/>
          </p:cNvSpPr>
          <p:nvPr>
            <p:ph type="ctrTitle" sz="quarter"/>
          </p:nvPr>
        </p:nvSpPr>
        <p:spPr>
          <a:xfrm>
            <a:off x="609600" y="304800"/>
            <a:ext cx="7772400" cy="838200"/>
          </a:xfrm>
          <a:ln/>
        </p:spPr>
        <p:txBody>
          <a:bodyPr anchor="ctr"/>
          <a:lstStyle>
            <a:lvl1pPr>
              <a:defRPr smtClean="0"/>
            </a:lvl1pPr>
          </a:lstStyle>
          <a:p>
            <a:r>
              <a:rPr lang="en-US" smtClean="0"/>
              <a:t>Click to edit Master title style</a:t>
            </a:r>
          </a:p>
        </p:txBody>
      </p:sp>
      <p:pic>
        <p:nvPicPr>
          <p:cNvPr id="8" name="Picture 2" descr="easyprocurecard"/>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83811" y="6241017"/>
            <a:ext cx="831604" cy="52173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28"/>
          <p:cNvSpPr>
            <a:spLocks noGrp="1" noChangeArrowheads="1"/>
          </p:cNvSpPr>
          <p:nvPr>
            <p:ph type="ftr" sz="quarter" idx="10"/>
          </p:nvPr>
        </p:nvSpPr>
        <p:spPr>
          <a:xfrm>
            <a:off x="3124200" y="6245225"/>
            <a:ext cx="2895600" cy="476250"/>
          </a:xfrm>
        </p:spPr>
        <p:txBody>
          <a:bodyPr/>
          <a:lstStyle>
            <a:lvl1pPr>
              <a:defRPr>
                <a:latin typeface="+mn-lt"/>
              </a:defRPr>
            </a:lvl1pPr>
          </a:lstStyle>
          <a:p>
            <a:pPr>
              <a:defRPr/>
            </a:pP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0213" y="52388"/>
            <a:ext cx="2058987" cy="5891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3250" y="52388"/>
            <a:ext cx="6024563" cy="5891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3250" y="1266825"/>
            <a:ext cx="4038600" cy="4676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94250" y="1266825"/>
            <a:ext cx="4038600" cy="46767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7"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3"/>
          <p:cNvSpPr>
            <a:spLocks noGrp="1" noChangeArrowheads="1"/>
          </p:cNvSpPr>
          <p:nvPr>
            <p:ph type="ftr" sz="quarter" idx="10"/>
          </p:nvPr>
        </p:nvSpPr>
        <p:spPr>
          <a:xfrm>
            <a:off x="3087688" y="6248400"/>
            <a:ext cx="2895600" cy="476250"/>
          </a:xfrm>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77" name="Rectangle 33"/>
          <p:cNvSpPr>
            <a:spLocks noGrp="1" noChangeArrowheads="1"/>
          </p:cNvSpPr>
          <p:nvPr>
            <p:ph type="ftr" sz="quarter" idx="3"/>
          </p:nvPr>
        </p:nvSpPr>
        <p:spPr bwMode="auto">
          <a:xfrm>
            <a:off x="76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dirty="0"/>
          </a:p>
        </p:txBody>
      </p:sp>
      <p:sp>
        <p:nvSpPr>
          <p:cNvPr id="108547" name="Rectangle 35"/>
          <p:cNvSpPr>
            <a:spLocks noGrp="1" noChangeArrowheads="1"/>
          </p:cNvSpPr>
          <p:nvPr>
            <p:ph type="title"/>
          </p:nvPr>
        </p:nvSpPr>
        <p:spPr bwMode="auto">
          <a:xfrm>
            <a:off x="603250" y="52388"/>
            <a:ext cx="8235950" cy="735012"/>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8548" name="Rectangle 39"/>
          <p:cNvSpPr>
            <a:spLocks noGrp="1" noChangeArrowheads="1"/>
          </p:cNvSpPr>
          <p:nvPr>
            <p:ph type="body" idx="1"/>
          </p:nvPr>
        </p:nvSpPr>
        <p:spPr bwMode="auto">
          <a:xfrm>
            <a:off x="603250" y="1266825"/>
            <a:ext cx="8229600" cy="4676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84" name="Rectangle 40"/>
          <p:cNvSpPr>
            <a:spLocks noChangeArrowheads="1"/>
          </p:cNvSpPr>
          <p:nvPr userDrawn="1"/>
        </p:nvSpPr>
        <p:spPr bwMode="auto">
          <a:xfrm>
            <a:off x="550863" y="803275"/>
            <a:ext cx="8593137" cy="19050"/>
          </a:xfrm>
          <a:prstGeom prst="rect">
            <a:avLst/>
          </a:prstGeom>
          <a:solidFill>
            <a:srgbClr val="00589E"/>
          </a:solidFill>
          <a:ln w="9525">
            <a:solidFill>
              <a:srgbClr val="00589E"/>
            </a:solidFill>
            <a:miter lim="800000"/>
            <a:headEnd/>
            <a:tailEnd/>
          </a:ln>
          <a:effectLst/>
        </p:spPr>
        <p:txBody>
          <a:bodyPr wrap="none" anchor="ctr"/>
          <a:lstStyle/>
          <a:p>
            <a:pPr>
              <a:defRPr/>
            </a:pPr>
            <a:endParaRPr lang="en-US"/>
          </a:p>
        </p:txBody>
      </p:sp>
      <p:sp>
        <p:nvSpPr>
          <p:cNvPr id="6185" name="Rectangle 41"/>
          <p:cNvSpPr>
            <a:spLocks noChangeArrowheads="1"/>
          </p:cNvSpPr>
          <p:nvPr userDrawn="1"/>
        </p:nvSpPr>
        <p:spPr bwMode="auto">
          <a:xfrm>
            <a:off x="550863" y="6153150"/>
            <a:ext cx="8593137" cy="19050"/>
          </a:xfrm>
          <a:prstGeom prst="rect">
            <a:avLst/>
          </a:prstGeom>
          <a:solidFill>
            <a:srgbClr val="00589E"/>
          </a:solidFill>
          <a:ln w="9525">
            <a:solidFill>
              <a:srgbClr val="00589E"/>
            </a:solidFill>
            <a:miter lim="800000"/>
            <a:headEnd/>
            <a:tailEnd/>
          </a:ln>
          <a:effectLst/>
        </p:spPr>
        <p:txBody>
          <a:bodyPr wrap="none" anchor="ctr"/>
          <a:lstStyle/>
          <a:p>
            <a:pPr>
              <a:defRPr/>
            </a:pPr>
            <a:endParaRPr lang="en-US"/>
          </a:p>
        </p:txBody>
      </p:sp>
      <p:pic>
        <p:nvPicPr>
          <p:cNvPr id="108551" name="Picture 42"/>
          <p:cNvPicPr>
            <a:picLocks noChangeAspect="1" noChangeArrowheads="1"/>
          </p:cNvPicPr>
          <p:nvPr userDrawn="1"/>
        </p:nvPicPr>
        <p:blipFill>
          <a:blip r:embed="rId12" cstate="print"/>
          <a:srcRect/>
          <a:stretch>
            <a:fillRect/>
          </a:stretch>
        </p:blipFill>
        <p:spPr bwMode="auto">
          <a:xfrm>
            <a:off x="7497763" y="6324600"/>
            <a:ext cx="1417637" cy="438150"/>
          </a:xfrm>
          <a:prstGeom prst="rect">
            <a:avLst/>
          </a:prstGeom>
          <a:noFill/>
          <a:ln w="9525">
            <a:noFill/>
            <a:miter lim="800000"/>
            <a:headEnd/>
            <a:tailEnd/>
          </a:ln>
        </p:spPr>
      </p:pic>
      <p:pic>
        <p:nvPicPr>
          <p:cNvPr id="108552" name="Picture 32" descr="PPT COLOR BAR copy"/>
          <p:cNvPicPr>
            <a:picLocks noChangeAspect="1" noChangeArrowheads="1"/>
          </p:cNvPicPr>
          <p:nvPr userDrawn="1"/>
        </p:nvPicPr>
        <p:blipFill>
          <a:blip r:embed="rId13" cstate="print"/>
          <a:srcRect/>
          <a:stretch>
            <a:fillRect/>
          </a:stretch>
        </p:blipFill>
        <p:spPr bwMode="auto">
          <a:xfrm>
            <a:off x="0" y="0"/>
            <a:ext cx="381000" cy="6172200"/>
          </a:xfrm>
          <a:prstGeom prst="rect">
            <a:avLst/>
          </a:prstGeom>
          <a:noFill/>
          <a:ln w="9525">
            <a:noFill/>
            <a:miter lim="800000"/>
            <a:headEnd/>
            <a:tailEnd/>
          </a:ln>
        </p:spPr>
      </p:pic>
      <p:pic>
        <p:nvPicPr>
          <p:cNvPr id="10" name="Picture 2" descr="easyprocurecard"/>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174287" y="6243513"/>
            <a:ext cx="699425" cy="438806"/>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hdr="0" dt="0"/>
  <p:txStyles>
    <p:titleStyle>
      <a:lvl1pPr algn="l" rtl="0" eaLnBrk="0" fontAlgn="base" hangingPunct="0">
        <a:spcBef>
          <a:spcPct val="0"/>
        </a:spcBef>
        <a:spcAft>
          <a:spcPct val="0"/>
        </a:spcAft>
        <a:defRPr sz="2400" b="1">
          <a:solidFill>
            <a:srgbClr val="004C84"/>
          </a:solidFill>
          <a:latin typeface="+mj-lt"/>
          <a:ea typeface="+mj-ea"/>
          <a:cs typeface="+mj-cs"/>
        </a:defRPr>
      </a:lvl1pPr>
      <a:lvl2pPr algn="l" rtl="0" eaLnBrk="0" fontAlgn="base" hangingPunct="0">
        <a:spcBef>
          <a:spcPct val="0"/>
        </a:spcBef>
        <a:spcAft>
          <a:spcPct val="0"/>
        </a:spcAft>
        <a:defRPr sz="2400" b="1">
          <a:solidFill>
            <a:srgbClr val="004C84"/>
          </a:solidFill>
          <a:latin typeface="Verdana" pitchFamily="34" charset="0"/>
        </a:defRPr>
      </a:lvl2pPr>
      <a:lvl3pPr algn="l" rtl="0" eaLnBrk="0" fontAlgn="base" hangingPunct="0">
        <a:spcBef>
          <a:spcPct val="0"/>
        </a:spcBef>
        <a:spcAft>
          <a:spcPct val="0"/>
        </a:spcAft>
        <a:defRPr sz="2400" b="1">
          <a:solidFill>
            <a:srgbClr val="004C84"/>
          </a:solidFill>
          <a:latin typeface="Verdana" pitchFamily="34" charset="0"/>
        </a:defRPr>
      </a:lvl3pPr>
      <a:lvl4pPr algn="l" rtl="0" eaLnBrk="0" fontAlgn="base" hangingPunct="0">
        <a:spcBef>
          <a:spcPct val="0"/>
        </a:spcBef>
        <a:spcAft>
          <a:spcPct val="0"/>
        </a:spcAft>
        <a:defRPr sz="2400" b="1">
          <a:solidFill>
            <a:srgbClr val="004C84"/>
          </a:solidFill>
          <a:latin typeface="Verdana" pitchFamily="34" charset="0"/>
        </a:defRPr>
      </a:lvl4pPr>
      <a:lvl5pPr algn="l" rtl="0" eaLnBrk="0" fontAlgn="base" hangingPunct="0">
        <a:spcBef>
          <a:spcPct val="0"/>
        </a:spcBef>
        <a:spcAft>
          <a:spcPct val="0"/>
        </a:spcAft>
        <a:defRPr sz="2400" b="1">
          <a:solidFill>
            <a:srgbClr val="004C84"/>
          </a:solidFill>
          <a:latin typeface="Verdana" pitchFamily="34" charset="0"/>
        </a:defRPr>
      </a:lvl5pPr>
      <a:lvl6pPr marL="457200" algn="l" rtl="0" fontAlgn="base">
        <a:spcBef>
          <a:spcPct val="0"/>
        </a:spcBef>
        <a:spcAft>
          <a:spcPct val="0"/>
        </a:spcAft>
        <a:defRPr sz="2400" b="1">
          <a:solidFill>
            <a:srgbClr val="004C84"/>
          </a:solidFill>
          <a:latin typeface="Verdana" pitchFamily="34" charset="0"/>
        </a:defRPr>
      </a:lvl6pPr>
      <a:lvl7pPr marL="914400" algn="l" rtl="0" fontAlgn="base">
        <a:spcBef>
          <a:spcPct val="0"/>
        </a:spcBef>
        <a:spcAft>
          <a:spcPct val="0"/>
        </a:spcAft>
        <a:defRPr sz="2400" b="1">
          <a:solidFill>
            <a:srgbClr val="004C84"/>
          </a:solidFill>
          <a:latin typeface="Verdana" pitchFamily="34" charset="0"/>
        </a:defRPr>
      </a:lvl7pPr>
      <a:lvl8pPr marL="1371600" algn="l" rtl="0" fontAlgn="base">
        <a:spcBef>
          <a:spcPct val="0"/>
        </a:spcBef>
        <a:spcAft>
          <a:spcPct val="0"/>
        </a:spcAft>
        <a:defRPr sz="2400" b="1">
          <a:solidFill>
            <a:srgbClr val="004C84"/>
          </a:solidFill>
          <a:latin typeface="Verdana" pitchFamily="34" charset="0"/>
        </a:defRPr>
      </a:lvl8pPr>
      <a:lvl9pPr marL="1828800" algn="l" rtl="0" fontAlgn="base">
        <a:spcBef>
          <a:spcPct val="0"/>
        </a:spcBef>
        <a:spcAft>
          <a:spcPct val="0"/>
        </a:spcAft>
        <a:defRPr sz="2400" b="1">
          <a:solidFill>
            <a:srgbClr val="004C84"/>
          </a:solidFill>
          <a:latin typeface="Verdana" pitchFamily="34" charset="0"/>
        </a:defRPr>
      </a:lvl9pPr>
    </p:titleStyle>
    <p:bodyStyle>
      <a:lvl1pPr marL="342900" indent="-342900" algn="l" rtl="0" eaLnBrk="0" fontAlgn="base" hangingPunct="0">
        <a:spcBef>
          <a:spcPct val="20000"/>
        </a:spcBef>
        <a:spcAft>
          <a:spcPct val="0"/>
        </a:spcAft>
        <a:buClr>
          <a:srgbClr val="00589E"/>
        </a:buClr>
        <a:buFont typeface="Times" pitchFamily="18" charset="0"/>
        <a:buChar char="•"/>
        <a:defRPr sz="1400">
          <a:solidFill>
            <a:schemeClr val="tx1"/>
          </a:solidFill>
          <a:latin typeface="+mn-lt"/>
          <a:ea typeface="+mn-ea"/>
          <a:cs typeface="+mn-cs"/>
        </a:defRPr>
      </a:lvl1pPr>
      <a:lvl2pPr marL="742950" indent="-285750" algn="l" rtl="0" eaLnBrk="0" fontAlgn="base" hangingPunct="0">
        <a:spcBef>
          <a:spcPct val="20000"/>
        </a:spcBef>
        <a:spcAft>
          <a:spcPct val="0"/>
        </a:spcAft>
        <a:buClr>
          <a:srgbClr val="00589E"/>
        </a:buClr>
        <a:buChar char="–"/>
        <a:defRPr sz="1400">
          <a:solidFill>
            <a:schemeClr val="tx1"/>
          </a:solidFill>
          <a:latin typeface="+mn-lt"/>
        </a:defRPr>
      </a:lvl2pPr>
      <a:lvl3pPr marL="1143000" indent="-228600" algn="l" rtl="0" eaLnBrk="0" fontAlgn="base" hangingPunct="0">
        <a:spcBef>
          <a:spcPct val="20000"/>
        </a:spcBef>
        <a:spcAft>
          <a:spcPct val="0"/>
        </a:spcAft>
        <a:buClr>
          <a:srgbClr val="00589E"/>
        </a:buClr>
        <a:buSzPct val="65000"/>
        <a:buFont typeface="Times" pitchFamily="18" charset="0"/>
        <a:buChar char="•"/>
        <a:defRPr sz="1400">
          <a:solidFill>
            <a:schemeClr val="tx1"/>
          </a:solidFill>
          <a:latin typeface="+mn-lt"/>
        </a:defRPr>
      </a:lvl3pPr>
      <a:lvl4pPr marL="1600200" indent="-228600" algn="l" rtl="0" eaLnBrk="0" fontAlgn="base" hangingPunct="0">
        <a:spcBef>
          <a:spcPct val="20000"/>
        </a:spcBef>
        <a:spcAft>
          <a:spcPct val="0"/>
        </a:spcAft>
        <a:buClr>
          <a:srgbClr val="135692"/>
        </a:buClr>
        <a:buChar char="–"/>
        <a:defRPr sz="1400">
          <a:solidFill>
            <a:schemeClr val="tx1"/>
          </a:solidFill>
          <a:latin typeface="+mn-lt"/>
        </a:defRPr>
      </a:lvl4pPr>
      <a:lvl5pPr marL="2057400" indent="-228600" algn="l" rtl="0" eaLnBrk="0" fontAlgn="base" hangingPunct="0">
        <a:spcBef>
          <a:spcPct val="20000"/>
        </a:spcBef>
        <a:spcAft>
          <a:spcPct val="0"/>
        </a:spcAft>
        <a:buClr>
          <a:srgbClr val="135692"/>
        </a:buClr>
        <a:buChar char="»"/>
        <a:defRPr sz="1400">
          <a:solidFill>
            <a:schemeClr val="tx1"/>
          </a:solidFill>
          <a:latin typeface="+mn-lt"/>
        </a:defRPr>
      </a:lvl5pPr>
      <a:lvl6pPr marL="2514600" indent="-228600" algn="l" rtl="0" fontAlgn="base">
        <a:spcBef>
          <a:spcPct val="20000"/>
        </a:spcBef>
        <a:spcAft>
          <a:spcPct val="0"/>
        </a:spcAft>
        <a:buClr>
          <a:srgbClr val="135692"/>
        </a:buClr>
        <a:buChar char="»"/>
        <a:defRPr sz="1400">
          <a:solidFill>
            <a:schemeClr val="tx1"/>
          </a:solidFill>
          <a:latin typeface="+mn-lt"/>
        </a:defRPr>
      </a:lvl6pPr>
      <a:lvl7pPr marL="2971800" indent="-228600" algn="l" rtl="0" fontAlgn="base">
        <a:spcBef>
          <a:spcPct val="20000"/>
        </a:spcBef>
        <a:spcAft>
          <a:spcPct val="0"/>
        </a:spcAft>
        <a:buClr>
          <a:srgbClr val="135692"/>
        </a:buClr>
        <a:buChar char="»"/>
        <a:defRPr sz="1400">
          <a:solidFill>
            <a:schemeClr val="tx1"/>
          </a:solidFill>
          <a:latin typeface="+mn-lt"/>
        </a:defRPr>
      </a:lvl7pPr>
      <a:lvl8pPr marL="3429000" indent="-228600" algn="l" rtl="0" fontAlgn="base">
        <a:spcBef>
          <a:spcPct val="20000"/>
        </a:spcBef>
        <a:spcAft>
          <a:spcPct val="0"/>
        </a:spcAft>
        <a:buClr>
          <a:srgbClr val="135692"/>
        </a:buClr>
        <a:buChar char="»"/>
        <a:defRPr sz="1400">
          <a:solidFill>
            <a:schemeClr val="tx1"/>
          </a:solidFill>
          <a:latin typeface="+mn-lt"/>
        </a:defRPr>
      </a:lvl8pPr>
      <a:lvl9pPr marL="3886200" indent="-228600" algn="l" rtl="0" fontAlgn="base">
        <a:spcBef>
          <a:spcPct val="20000"/>
        </a:spcBef>
        <a:spcAft>
          <a:spcPct val="0"/>
        </a:spcAft>
        <a:buClr>
          <a:srgbClr val="135692"/>
        </a:buClr>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mailto:scott.fratturelli@pnc.com" TargetMode="External"/><Relationship Id="rId7" Type="http://schemas.openxmlformats.org/officeDocument/2006/relationships/hyperlink" Target="mailto:Brian_Wilson@hboe.org"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hyperlink" Target="mailto:chakes@camphillsd.k12.pa.us" TargetMode="External"/><Relationship Id="rId5" Type="http://schemas.openxmlformats.org/officeDocument/2006/relationships/hyperlink" Target="mailto:laura.custer@pnc.com" TargetMode="External"/><Relationship Id="rId4" Type="http://schemas.openxmlformats.org/officeDocument/2006/relationships/hyperlink" Target="mailto:kurt.hanna@pnc.com"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asboerc.org/" TargetMode="External"/><Relationship Id="rId2" Type="http://schemas.openxmlformats.org/officeDocument/2006/relationships/hyperlink" Target="http://www.easyprocure.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idx="4294967295"/>
          </p:nvPr>
        </p:nvSpPr>
        <p:spPr>
          <a:xfrm>
            <a:off x="762000" y="1494768"/>
            <a:ext cx="7543800" cy="1538561"/>
          </a:xfrm>
        </p:spPr>
        <p:txBody>
          <a:bodyPr anchor="ctr"/>
          <a:lstStyle/>
          <a:p>
            <a:pPr>
              <a:defRPr/>
            </a:pPr>
            <a:r>
              <a:rPr lang="en-US" altLang="en-US" sz="2500" dirty="0" smtClean="0">
                <a:effectLst>
                  <a:outerShdw blurRad="38100" dist="38100" dir="2700000" algn="tl">
                    <a:srgbClr val="C0C0C0"/>
                  </a:outerShdw>
                </a:effectLst>
              </a:rPr>
              <a:t/>
            </a:r>
            <a:br>
              <a:rPr lang="en-US" altLang="en-US" sz="2500" dirty="0" smtClean="0">
                <a:effectLst>
                  <a:outerShdw blurRad="38100" dist="38100" dir="2700000" algn="tl">
                    <a:srgbClr val="C0C0C0"/>
                  </a:outerShdw>
                </a:effectLst>
              </a:rPr>
            </a:br>
            <a:r>
              <a:rPr lang="en-US" altLang="en-US" sz="4800" dirty="0" smtClean="0">
                <a:effectLst>
                  <a:outerShdw blurRad="38100" dist="38100" dir="2700000" algn="tl">
                    <a:srgbClr val="C0C0C0"/>
                  </a:outerShdw>
                </a:effectLst>
              </a:rPr>
              <a:t>EasyProcure</a:t>
            </a:r>
            <a:r>
              <a:rPr lang="en-US" altLang="en-US" sz="2500" dirty="0" smtClean="0">
                <a:effectLst>
                  <a:outerShdw blurRad="38100" dist="38100" dir="2700000" algn="tl">
                    <a:srgbClr val="C0C0C0"/>
                  </a:outerShdw>
                </a:effectLst>
              </a:rPr>
              <a:t/>
            </a:r>
            <a:br>
              <a:rPr lang="en-US" altLang="en-US" sz="2500" dirty="0" smtClean="0">
                <a:effectLst>
                  <a:outerShdw blurRad="38100" dist="38100" dir="2700000" algn="tl">
                    <a:srgbClr val="C0C0C0"/>
                  </a:outerShdw>
                </a:effectLst>
              </a:rPr>
            </a:br>
            <a:r>
              <a:rPr lang="en-US" altLang="en-US" sz="1600" i="1" dirty="0" smtClean="0">
                <a:effectLst>
                  <a:outerShdw blurRad="38100" dist="38100" dir="2700000" algn="tl">
                    <a:srgbClr val="C0C0C0"/>
                  </a:outerShdw>
                </a:effectLst>
              </a:rPr>
              <a:t>The Education Procurement Card</a:t>
            </a:r>
            <a:br>
              <a:rPr lang="en-US" altLang="en-US" sz="1600" i="1" dirty="0" smtClean="0">
                <a:effectLst>
                  <a:outerShdw blurRad="38100" dist="38100" dir="2700000" algn="tl">
                    <a:srgbClr val="C0C0C0"/>
                  </a:outerShdw>
                </a:effectLst>
              </a:rPr>
            </a:br>
            <a:r>
              <a:rPr lang="en-US" altLang="en-US" sz="1600" i="1" dirty="0" smtClean="0">
                <a:effectLst>
                  <a:outerShdw blurRad="38100" dist="38100" dir="2700000" algn="tl">
                    <a:srgbClr val="C0C0C0"/>
                  </a:outerShdw>
                </a:effectLst>
              </a:rPr>
              <a:t>Informational Webcast for Interested Schools</a:t>
            </a:r>
            <a:br>
              <a:rPr lang="en-US" altLang="en-US" sz="1600" i="1" dirty="0" smtClean="0">
                <a:effectLst>
                  <a:outerShdw blurRad="38100" dist="38100" dir="2700000" algn="tl">
                    <a:srgbClr val="C0C0C0"/>
                  </a:outerShdw>
                </a:effectLst>
              </a:rPr>
            </a:br>
            <a:r>
              <a:rPr lang="en-US" altLang="en-US" sz="1600" i="1" dirty="0" smtClean="0">
                <a:effectLst>
                  <a:outerShdw blurRad="38100" dist="38100" dir="2700000" algn="tl">
                    <a:srgbClr val="C0C0C0"/>
                  </a:outerShdw>
                </a:effectLst>
              </a:rPr>
              <a:t>in Ohio and Pennsylvania</a:t>
            </a:r>
            <a:r>
              <a:rPr lang="en-US" altLang="en-US" sz="1600" dirty="0" smtClean="0">
                <a:effectLst>
                  <a:outerShdw blurRad="38100" dist="38100" dir="2700000" algn="tl">
                    <a:srgbClr val="C0C0C0"/>
                  </a:outerShdw>
                </a:effectLst>
              </a:rPr>
              <a:t/>
            </a:r>
            <a:br>
              <a:rPr lang="en-US" altLang="en-US" sz="1600" dirty="0" smtClean="0">
                <a:effectLst>
                  <a:outerShdw blurRad="38100" dist="38100" dir="2700000" algn="tl">
                    <a:srgbClr val="C0C0C0"/>
                  </a:outerShdw>
                </a:effectLst>
              </a:rPr>
            </a:br>
            <a:r>
              <a:rPr lang="en-US" altLang="en-US" sz="2200" dirty="0" smtClean="0">
                <a:effectLst>
                  <a:outerShdw blurRad="38100" dist="38100" dir="2700000" algn="tl">
                    <a:srgbClr val="C0C0C0"/>
                  </a:outerShdw>
                </a:effectLst>
              </a:rPr>
              <a:t/>
            </a:r>
            <a:br>
              <a:rPr lang="en-US" altLang="en-US" sz="2200" dirty="0" smtClean="0">
                <a:effectLst>
                  <a:outerShdw blurRad="38100" dist="38100" dir="2700000" algn="tl">
                    <a:srgbClr val="C0C0C0"/>
                  </a:outerShdw>
                </a:effectLst>
              </a:rPr>
            </a:br>
            <a:r>
              <a:rPr lang="en-US" dirty="0" smtClean="0">
                <a:solidFill>
                  <a:srgbClr val="E96B10"/>
                </a:solidFill>
              </a:rPr>
              <a:t/>
            </a:r>
            <a:br>
              <a:rPr lang="en-US" dirty="0" smtClean="0">
                <a:solidFill>
                  <a:srgbClr val="E96B10"/>
                </a:solidFill>
              </a:rPr>
            </a:br>
            <a:r>
              <a:rPr lang="en-US" sz="1800" dirty="0" smtClean="0">
                <a:solidFill>
                  <a:srgbClr val="000000"/>
                </a:solidFill>
              </a:rPr>
              <a:t>Wednesday, May 14,2014 1:30 p.m. </a:t>
            </a:r>
            <a:endParaRPr lang="en-US" sz="1800" dirty="0" smtClean="0">
              <a:solidFill>
                <a:schemeClr val="tx1"/>
              </a:solidFill>
            </a:endParaRPr>
          </a:p>
        </p:txBody>
      </p:sp>
      <p:sp>
        <p:nvSpPr>
          <p:cNvPr id="15362" name="Rectangle 3"/>
          <p:cNvSpPr>
            <a:spLocks noChangeArrowheads="1"/>
          </p:cNvSpPr>
          <p:nvPr/>
        </p:nvSpPr>
        <p:spPr bwMode="auto">
          <a:xfrm>
            <a:off x="762000" y="838200"/>
            <a:ext cx="7239000" cy="1050925"/>
          </a:xfrm>
          <a:prstGeom prst="rect">
            <a:avLst/>
          </a:prstGeom>
          <a:noFill/>
          <a:ln w="9525">
            <a:noFill/>
            <a:miter lim="800000"/>
            <a:headEnd/>
            <a:tailEnd/>
          </a:ln>
        </p:spPr>
        <p:txBody>
          <a:bodyPr/>
          <a:lstStyle/>
          <a:p>
            <a:pPr eaLnBrk="0" hangingPunct="0">
              <a:spcBef>
                <a:spcPct val="20000"/>
              </a:spcBef>
            </a:pPr>
            <a:endParaRPr lang="en-US" sz="2600" b="1" dirty="0">
              <a:solidFill>
                <a:srgbClr val="F58025"/>
              </a:solidFill>
            </a:endParaRPr>
          </a:p>
        </p:txBody>
      </p:sp>
      <p:sp>
        <p:nvSpPr>
          <p:cNvPr id="15363" name="Rectangle 4"/>
          <p:cNvSpPr>
            <a:spLocks noChangeArrowheads="1"/>
          </p:cNvSpPr>
          <p:nvPr/>
        </p:nvSpPr>
        <p:spPr bwMode="auto">
          <a:xfrm>
            <a:off x="762000" y="3810000"/>
            <a:ext cx="7620000" cy="2209836"/>
          </a:xfrm>
          <a:prstGeom prst="rect">
            <a:avLst/>
          </a:prstGeom>
          <a:noFill/>
          <a:ln w="9525">
            <a:noFill/>
            <a:miter lim="800000"/>
            <a:headEnd/>
            <a:tailEnd/>
          </a:ln>
        </p:spPr>
        <p:txBody>
          <a:bodyPr wrap="square">
            <a:spAutoFit/>
          </a:bodyPr>
          <a:lstStyle/>
          <a:p>
            <a:pPr eaLnBrk="0" hangingPunct="0">
              <a:spcBef>
                <a:spcPct val="20000"/>
              </a:spcBef>
            </a:pPr>
            <a:endParaRPr lang="en-US" sz="1200" u="sng" dirty="0"/>
          </a:p>
          <a:p>
            <a:pPr eaLnBrk="0" hangingPunct="0">
              <a:spcBef>
                <a:spcPct val="20000"/>
              </a:spcBef>
            </a:pPr>
            <a:r>
              <a:rPr lang="en-US" sz="1400" b="1" i="1" dirty="0"/>
              <a:t>The audio portion of this event will stream through your computer, please ensure your volume is on and at a desirable level. </a:t>
            </a:r>
          </a:p>
          <a:p>
            <a:pPr eaLnBrk="0" hangingPunct="0">
              <a:spcBef>
                <a:spcPct val="20000"/>
              </a:spcBef>
            </a:pPr>
            <a:endParaRPr lang="en-US" sz="1400" b="1" dirty="0"/>
          </a:p>
          <a:p>
            <a:r>
              <a:rPr lang="en-US" sz="1400" b="1" i="1" dirty="0"/>
              <a:t>Audio for this event will stream through your computer. If you are unable to connect to audio through the computer, you can dial-in over a traditional telephone line:</a:t>
            </a:r>
            <a:br>
              <a:rPr lang="en-US" sz="1400" b="1" i="1" dirty="0"/>
            </a:br>
            <a:r>
              <a:rPr lang="en-US" sz="1400" b="1" i="1" dirty="0"/>
              <a:t>Dial-In: 866-579-8110</a:t>
            </a:r>
          </a:p>
          <a:p>
            <a:r>
              <a:rPr lang="en-US" sz="1400" b="1" i="1" dirty="0"/>
              <a:t>Passcode: 1937825</a:t>
            </a:r>
          </a:p>
          <a:p>
            <a:pPr eaLnBrk="0" hangingPunct="0">
              <a:spcBef>
                <a:spcPct val="20000"/>
              </a:spcBef>
            </a:pPr>
            <a:r>
              <a:rPr lang="en-US" sz="1000" dirty="0"/>
              <a:t/>
            </a:r>
            <a:br>
              <a:rPr lang="en-US" sz="1000" dirty="0"/>
            </a:br>
            <a:endParaRPr lang="en-US" sz="1000" dirty="0"/>
          </a:p>
        </p:txBody>
      </p:sp>
      <p:pic>
        <p:nvPicPr>
          <p:cNvPr id="5" name="Picture 2" descr="easyprocurecar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636957">
            <a:off x="5950144" y="658156"/>
            <a:ext cx="2667000" cy="1673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ctrTitle" sz="quarter" idx="4294967295"/>
          </p:nvPr>
        </p:nvSpPr>
        <p:spPr>
          <a:xfrm>
            <a:off x="457200" y="2514600"/>
            <a:ext cx="8458200" cy="838200"/>
          </a:xfrm>
        </p:spPr>
        <p:txBody>
          <a:bodyPr anchor="ctr"/>
          <a:lstStyle/>
          <a:p>
            <a:pPr algn="ctr"/>
            <a:r>
              <a:rPr lang="en-US" dirty="0" smtClean="0"/>
              <a:t>Changing Payment Landscape</a:t>
            </a:r>
          </a:p>
        </p:txBody>
      </p:sp>
      <p:sp>
        <p:nvSpPr>
          <p:cNvPr id="4" name="Footer Placeholder 3"/>
          <p:cNvSpPr>
            <a:spLocks noGrp="1"/>
          </p:cNvSpPr>
          <p:nvPr>
            <p:ph type="ftr" sz="quarter" idx="10"/>
          </p:nvPr>
        </p:nvSpPr>
        <p:spPr/>
        <p:txBody>
          <a:bodyPr/>
          <a:lstStyle/>
          <a:p>
            <a:pPr>
              <a:defRPr/>
            </a:pPr>
            <a:fld id="{E7AF625B-941E-4DE7-8E49-A9B04E1709BC}" type="slidenum">
              <a:rPr lang="en-US" smtClean="0"/>
              <a:t>10</a:t>
            </a:fld>
            <a:endParaRPr lang="en-US" dirty="0"/>
          </a:p>
        </p:txBody>
      </p:sp>
    </p:spTree>
    <p:extLst>
      <p:ext uri="{BB962C8B-B14F-4D97-AF65-F5344CB8AC3E}">
        <p14:creationId xmlns:p14="http://schemas.microsoft.com/office/powerpoint/2010/main" val="176208290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ChangeArrowheads="1"/>
          </p:cNvSpPr>
          <p:nvPr>
            <p:ph type="title"/>
          </p:nvPr>
        </p:nvSpPr>
        <p:spPr>
          <a:xfrm>
            <a:off x="533400" y="65392"/>
            <a:ext cx="8235950" cy="735012"/>
          </a:xfrm>
        </p:spPr>
        <p:txBody>
          <a:bodyPr/>
          <a:lstStyle/>
          <a:p>
            <a:r>
              <a:rPr lang="en-US" dirty="0" smtClean="0"/>
              <a:t>What is a Procurement Card?</a:t>
            </a:r>
          </a:p>
        </p:txBody>
      </p:sp>
      <p:sp>
        <p:nvSpPr>
          <p:cNvPr id="98306" name="Rectangle 7"/>
          <p:cNvSpPr>
            <a:spLocks noChangeArrowheads="1"/>
          </p:cNvSpPr>
          <p:nvPr/>
        </p:nvSpPr>
        <p:spPr bwMode="auto">
          <a:xfrm>
            <a:off x="457200" y="3798147"/>
            <a:ext cx="8267700" cy="1676400"/>
          </a:xfrm>
          <a:prstGeom prst="rect">
            <a:avLst/>
          </a:prstGeom>
          <a:noFill/>
          <a:ln w="9525" algn="ctr">
            <a:noFill/>
            <a:miter lim="800000"/>
            <a:headEnd/>
            <a:tailEnd/>
          </a:ln>
        </p:spPr>
        <p:txBody>
          <a:bodyPr/>
          <a:lstStyle/>
          <a:p>
            <a:pPr>
              <a:spcBef>
                <a:spcPct val="70000"/>
              </a:spcBef>
              <a:buClr>
                <a:srgbClr val="000000"/>
              </a:buClr>
              <a:buSzPct val="75000"/>
              <a:buFont typeface="Wingdings" pitchFamily="2" charset="2"/>
              <a:buNone/>
            </a:pPr>
            <a:r>
              <a:rPr lang="en-US" sz="2400" b="1" dirty="0" smtClean="0">
                <a:solidFill>
                  <a:srgbClr val="255282"/>
                </a:solidFill>
                <a:latin typeface="Verdana" pitchFamily="34" charset="0"/>
                <a:ea typeface="ＭＳ Ｐゴシック"/>
                <a:cs typeface="ＭＳ Ｐゴシック"/>
              </a:rPr>
              <a:t>Eliminates manual paper based PO/Check process</a:t>
            </a:r>
          </a:p>
          <a:p>
            <a:pPr>
              <a:spcBef>
                <a:spcPct val="70000"/>
              </a:spcBef>
              <a:buClr>
                <a:srgbClr val="000000"/>
              </a:buClr>
              <a:buSzPct val="75000"/>
              <a:buFont typeface="Wingdings" pitchFamily="2" charset="2"/>
              <a:buNone/>
            </a:pPr>
            <a:r>
              <a:rPr lang="en-US" sz="1600" b="1" dirty="0" smtClean="0">
                <a:solidFill>
                  <a:srgbClr val="255282"/>
                </a:solidFill>
                <a:latin typeface="Verdana" pitchFamily="34" charset="0"/>
                <a:ea typeface="ＭＳ Ｐゴシック"/>
                <a:cs typeface="ＭＳ Ｐゴシック"/>
              </a:rPr>
              <a:t>Typically used for repetitive purchases and petty cash type items</a:t>
            </a:r>
            <a:endParaRPr lang="en-US" sz="1600" b="1" dirty="0">
              <a:solidFill>
                <a:srgbClr val="255282"/>
              </a:solidFill>
              <a:latin typeface="Verdana" pitchFamily="34" charset="0"/>
              <a:ea typeface="ＭＳ Ｐゴシック"/>
              <a:cs typeface="ＭＳ Ｐゴシック"/>
            </a:endParaRPr>
          </a:p>
          <a:p>
            <a:pPr marL="296863" lvl="1" indent="-171450">
              <a:spcBef>
                <a:spcPct val="30000"/>
              </a:spcBef>
              <a:buClr>
                <a:srgbClr val="808080"/>
              </a:buClr>
              <a:buSzPct val="80000"/>
              <a:buFont typeface="Arial" panose="020B0604020202020204" pitchFamily="34" charset="0"/>
              <a:buChar char="•"/>
            </a:pPr>
            <a:r>
              <a:rPr lang="en-US" sz="2000" dirty="0" smtClean="0">
                <a:solidFill>
                  <a:srgbClr val="000000"/>
                </a:solidFill>
                <a:latin typeface="Verdana" pitchFamily="34" charset="0"/>
                <a:ea typeface="ＭＳ Ｐゴシック"/>
                <a:cs typeface="ＭＳ Ｐゴシック"/>
              </a:rPr>
              <a:t>Employees deal directly with supplier via phone, fax, internet, or in person</a:t>
            </a:r>
            <a:endParaRPr lang="en-US" sz="2000" dirty="0">
              <a:solidFill>
                <a:srgbClr val="000000"/>
              </a:solidFill>
              <a:latin typeface="Verdana" pitchFamily="34" charset="0"/>
              <a:ea typeface="ＭＳ Ｐゴシック"/>
              <a:cs typeface="ＭＳ Ｐゴシック"/>
            </a:endParaRPr>
          </a:p>
        </p:txBody>
      </p:sp>
      <p:sp>
        <p:nvSpPr>
          <p:cNvPr id="98308" name="Rectangle 3"/>
          <p:cNvSpPr>
            <a:spLocks noChangeArrowheads="1"/>
          </p:cNvSpPr>
          <p:nvPr/>
        </p:nvSpPr>
        <p:spPr bwMode="auto">
          <a:xfrm>
            <a:off x="457200" y="2045547"/>
            <a:ext cx="8312150" cy="1524000"/>
          </a:xfrm>
          <a:prstGeom prst="rect">
            <a:avLst/>
          </a:prstGeom>
          <a:noFill/>
          <a:ln w="9525">
            <a:noFill/>
            <a:miter lim="800000"/>
            <a:headEnd/>
            <a:tailEnd/>
          </a:ln>
        </p:spPr>
        <p:txBody>
          <a:bodyPr/>
          <a:lstStyle/>
          <a:p>
            <a:pPr>
              <a:spcBef>
                <a:spcPct val="70000"/>
              </a:spcBef>
              <a:buClr>
                <a:srgbClr val="000000"/>
              </a:buClr>
              <a:buSzPct val="75000"/>
              <a:buFont typeface="Wingdings" pitchFamily="2" charset="2"/>
              <a:buNone/>
            </a:pPr>
            <a:r>
              <a:rPr lang="en-US" sz="2400" b="1" dirty="0" smtClean="0">
                <a:solidFill>
                  <a:srgbClr val="255282"/>
                </a:solidFill>
                <a:latin typeface="Verdana" pitchFamily="34" charset="0"/>
              </a:rPr>
              <a:t>Provides streamlined process to authorize, track, pay, and reconcile purchases</a:t>
            </a:r>
            <a:endParaRPr lang="en-US" sz="2400" dirty="0">
              <a:solidFill>
                <a:srgbClr val="000000"/>
              </a:solidFill>
              <a:latin typeface="Verdana" pitchFamily="34" charset="0"/>
              <a:ea typeface="ＭＳ Ｐゴシック"/>
              <a:cs typeface="ＭＳ Ｐゴシック"/>
            </a:endParaRPr>
          </a:p>
          <a:p>
            <a:pPr marL="296863" lvl="1" indent="-171450">
              <a:spcBef>
                <a:spcPct val="30000"/>
              </a:spcBef>
              <a:buClr>
                <a:srgbClr val="808080"/>
              </a:buClr>
              <a:buSzPct val="80000"/>
              <a:buFont typeface="Arial" panose="020B0604020202020204" pitchFamily="34" charset="0"/>
              <a:buChar char="•"/>
            </a:pPr>
            <a:r>
              <a:rPr lang="en-US" sz="2000" dirty="0" smtClean="0">
                <a:solidFill>
                  <a:srgbClr val="000000"/>
                </a:solidFill>
                <a:latin typeface="Verdana" pitchFamily="34" charset="0"/>
                <a:ea typeface="ＭＳ Ｐゴシック"/>
                <a:cs typeface="ＭＳ Ｐゴシック"/>
              </a:rPr>
              <a:t>Control at point of sale</a:t>
            </a:r>
          </a:p>
          <a:p>
            <a:pPr marL="296863" lvl="1" indent="-171450">
              <a:spcBef>
                <a:spcPct val="30000"/>
              </a:spcBef>
              <a:buClr>
                <a:srgbClr val="808080"/>
              </a:buClr>
              <a:buSzPct val="80000"/>
              <a:buFont typeface="Arial" panose="020B0604020202020204" pitchFamily="34" charset="0"/>
              <a:buChar char="•"/>
            </a:pPr>
            <a:r>
              <a:rPr lang="en-US" sz="2000" dirty="0" smtClean="0">
                <a:solidFill>
                  <a:srgbClr val="000000"/>
                </a:solidFill>
                <a:latin typeface="Verdana" pitchFamily="34" charset="0"/>
                <a:ea typeface="ＭＳ Ｐゴシック"/>
                <a:cs typeface="ＭＳ Ｐゴシック"/>
              </a:rPr>
              <a:t>Automated posting to A/P or G/L</a:t>
            </a:r>
            <a:endParaRPr lang="en-US" sz="2000" dirty="0">
              <a:solidFill>
                <a:srgbClr val="000000"/>
              </a:solidFill>
              <a:latin typeface="Verdana" pitchFamily="34" charset="0"/>
              <a:ea typeface="ＭＳ Ｐゴシック"/>
              <a:cs typeface="ＭＳ Ｐゴシック"/>
            </a:endParaRPr>
          </a:p>
        </p:txBody>
      </p:sp>
      <p:sp>
        <p:nvSpPr>
          <p:cNvPr id="7" name="Rectangle 7"/>
          <p:cNvSpPr>
            <a:spLocks noChangeArrowheads="1"/>
          </p:cNvSpPr>
          <p:nvPr/>
        </p:nvSpPr>
        <p:spPr bwMode="auto">
          <a:xfrm>
            <a:off x="533400" y="4419600"/>
            <a:ext cx="7315200" cy="1676400"/>
          </a:xfrm>
          <a:prstGeom prst="rect">
            <a:avLst/>
          </a:prstGeom>
          <a:noFill/>
          <a:ln w="9525" algn="ctr">
            <a:noFill/>
            <a:miter lim="800000"/>
            <a:headEnd/>
            <a:tailEnd/>
          </a:ln>
        </p:spPr>
        <p:txBody>
          <a:bodyPr/>
          <a:lstStyle/>
          <a:p>
            <a:pPr>
              <a:spcBef>
                <a:spcPct val="70000"/>
              </a:spcBef>
              <a:buClr>
                <a:srgbClr val="000000"/>
              </a:buClr>
              <a:buSzPct val="75000"/>
              <a:buFont typeface="Wingdings" pitchFamily="2" charset="2"/>
              <a:buNone/>
            </a:pPr>
            <a:endParaRPr lang="en-US" sz="1200" dirty="0">
              <a:solidFill>
                <a:srgbClr val="000000"/>
              </a:solidFill>
              <a:latin typeface="Verdana" pitchFamily="34" charset="0"/>
              <a:ea typeface="ＭＳ Ｐゴシック"/>
              <a:cs typeface="ＭＳ Ｐゴシック"/>
            </a:endParaRPr>
          </a:p>
        </p:txBody>
      </p:sp>
      <p:sp>
        <p:nvSpPr>
          <p:cNvPr id="9" name="Rectangle 8"/>
          <p:cNvSpPr/>
          <p:nvPr/>
        </p:nvSpPr>
        <p:spPr>
          <a:xfrm>
            <a:off x="457200" y="838200"/>
            <a:ext cx="8305800" cy="1169551"/>
          </a:xfrm>
          <a:prstGeom prst="rect">
            <a:avLst/>
          </a:prstGeom>
        </p:spPr>
        <p:txBody>
          <a:bodyPr wrap="square">
            <a:spAutoFit/>
          </a:bodyPr>
          <a:lstStyle/>
          <a:p>
            <a:endParaRPr lang="en-US" sz="1400" dirty="0" smtClean="0">
              <a:latin typeface="+mn-lt"/>
            </a:endParaRPr>
          </a:p>
          <a:p>
            <a:r>
              <a:rPr lang="en-US" sz="1400" dirty="0" smtClean="0">
                <a:latin typeface="+mn-lt"/>
              </a:rPr>
              <a:t>A procurement card is similar to a credit card but with many internal controls. Its purpose is to streamline purchasing to reduce manual paperwork, which in turn will reduce administrative costs. It is considered a method of payment as well as a method of procurement. </a:t>
            </a:r>
            <a:endParaRPr lang="en-US" sz="1400" dirty="0">
              <a:latin typeface="+mn-lt"/>
            </a:endParaRPr>
          </a:p>
        </p:txBody>
      </p:sp>
      <p:sp>
        <p:nvSpPr>
          <p:cNvPr id="3" name="Footer Placeholder 2"/>
          <p:cNvSpPr>
            <a:spLocks noGrp="1"/>
          </p:cNvSpPr>
          <p:nvPr>
            <p:ph type="ftr" sz="quarter" idx="10"/>
          </p:nvPr>
        </p:nvSpPr>
        <p:spPr/>
        <p:txBody>
          <a:bodyPr/>
          <a:lstStyle/>
          <a:p>
            <a:pPr>
              <a:defRPr/>
            </a:pPr>
            <a:fld id="{0976B580-C4DC-4F6C-9251-E12B9ABC5502}" type="slidenum">
              <a:rPr lang="en-US" smtClean="0"/>
              <a:t>11</a:t>
            </a:fld>
            <a:endParaRPr lang="en-US" dirty="0"/>
          </a:p>
        </p:txBody>
      </p:sp>
    </p:spTree>
    <p:extLst>
      <p:ext uri="{BB962C8B-B14F-4D97-AF65-F5344CB8AC3E}">
        <p14:creationId xmlns:p14="http://schemas.microsoft.com/office/powerpoint/2010/main" val="109091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2069"/>
            <a:ext cx="8235950" cy="735012"/>
          </a:xfrm>
        </p:spPr>
        <p:txBody>
          <a:bodyPr/>
          <a:lstStyle/>
          <a:p>
            <a:r>
              <a:rPr lang="en-US" dirty="0"/>
              <a:t>What is a Procurement Card?</a:t>
            </a:r>
          </a:p>
        </p:txBody>
      </p:sp>
      <p:sp>
        <p:nvSpPr>
          <p:cNvPr id="3" name="Content Placeholder 2"/>
          <p:cNvSpPr>
            <a:spLocks noGrp="1"/>
          </p:cNvSpPr>
          <p:nvPr>
            <p:ph idx="1"/>
          </p:nvPr>
        </p:nvSpPr>
        <p:spPr>
          <a:xfrm>
            <a:off x="533400" y="990600"/>
            <a:ext cx="8229600" cy="4676775"/>
          </a:xfrm>
        </p:spPr>
        <p:txBody>
          <a:bodyPr/>
          <a:lstStyle/>
          <a:p>
            <a:pPr>
              <a:spcBef>
                <a:spcPct val="70000"/>
              </a:spcBef>
              <a:buClr>
                <a:srgbClr val="000000"/>
              </a:buClr>
              <a:buSzPct val="75000"/>
              <a:buFont typeface="Wingdings" pitchFamily="2" charset="2"/>
              <a:buNone/>
            </a:pPr>
            <a:r>
              <a:rPr lang="en-US" sz="2400" b="1" dirty="0">
                <a:solidFill>
                  <a:srgbClr val="255282"/>
                </a:solidFill>
                <a:latin typeface="Verdana" pitchFamily="34" charset="0"/>
                <a:ea typeface="ＭＳ Ｐゴシック"/>
                <a:cs typeface="ＭＳ Ｐゴシック"/>
              </a:rPr>
              <a:t>Provide increased control over purchases</a:t>
            </a:r>
          </a:p>
          <a:p>
            <a:pPr>
              <a:spcBef>
                <a:spcPct val="70000"/>
              </a:spcBef>
              <a:buClr>
                <a:srgbClr val="000000"/>
              </a:buClr>
              <a:buSzPct val="75000"/>
              <a:buFont typeface="Wingdings" pitchFamily="2" charset="2"/>
              <a:buNone/>
            </a:pPr>
            <a:r>
              <a:rPr lang="en-US" sz="2400" b="1" dirty="0">
                <a:solidFill>
                  <a:srgbClr val="255282"/>
                </a:solidFill>
                <a:latin typeface="Verdana" pitchFamily="34" charset="0"/>
                <a:ea typeface="ＭＳ Ｐゴシック"/>
                <a:cs typeface="ＭＳ Ｐゴシック"/>
              </a:rPr>
              <a:t>Structured as corporate bill, payment, and liability</a:t>
            </a:r>
          </a:p>
          <a:p>
            <a:pPr marL="296863" lvl="1" indent="-171450">
              <a:spcBef>
                <a:spcPct val="30000"/>
              </a:spcBef>
              <a:buClr>
                <a:srgbClr val="808080"/>
              </a:buClr>
              <a:buSzPct val="80000"/>
              <a:buFont typeface="Arial" panose="020B0604020202020204" pitchFamily="34" charset="0"/>
              <a:buChar char="•"/>
            </a:pPr>
            <a:r>
              <a:rPr lang="en-US" sz="2000" dirty="0">
                <a:solidFill>
                  <a:srgbClr val="000000"/>
                </a:solidFill>
                <a:latin typeface="Verdana" pitchFamily="34" charset="0"/>
                <a:ea typeface="ＭＳ Ｐゴシック"/>
                <a:cs typeface="ＭＳ Ｐゴシック"/>
              </a:rPr>
              <a:t>Business office receives consolidated invoice for payment</a:t>
            </a:r>
          </a:p>
          <a:p>
            <a:pPr marL="296863" lvl="1" indent="-171450">
              <a:spcBef>
                <a:spcPct val="30000"/>
              </a:spcBef>
              <a:buClr>
                <a:srgbClr val="808080"/>
              </a:buClr>
              <a:buSzPct val="80000"/>
              <a:buFont typeface="Arial" panose="020B0604020202020204" pitchFamily="34" charset="0"/>
              <a:buChar char="•"/>
            </a:pPr>
            <a:r>
              <a:rPr lang="en-US" sz="2000" dirty="0">
                <a:solidFill>
                  <a:srgbClr val="000000"/>
                </a:solidFill>
                <a:latin typeface="Verdana" pitchFamily="34" charset="0"/>
                <a:ea typeface="ＭＳ Ｐゴシック"/>
                <a:cs typeface="ＭＳ Ｐゴシック"/>
              </a:rPr>
              <a:t>Cardholders receive memo statements for reconciliation</a:t>
            </a:r>
          </a:p>
          <a:p>
            <a:endParaRPr lang="en-US" sz="2000" dirty="0"/>
          </a:p>
        </p:txBody>
      </p:sp>
      <p:sp>
        <p:nvSpPr>
          <p:cNvPr id="5" name="Footer Placeholder 4"/>
          <p:cNvSpPr>
            <a:spLocks noGrp="1"/>
          </p:cNvSpPr>
          <p:nvPr>
            <p:ph type="ftr" sz="quarter" idx="10"/>
          </p:nvPr>
        </p:nvSpPr>
        <p:spPr/>
        <p:txBody>
          <a:bodyPr/>
          <a:lstStyle/>
          <a:p>
            <a:pPr>
              <a:defRPr/>
            </a:pPr>
            <a:fld id="{BB03F3B5-A706-4997-83B1-7B1CE06B688C}" type="slidenum">
              <a:rPr lang="en-US" smtClean="0"/>
              <a:t>12</a:t>
            </a:fld>
            <a:endParaRPr lang="en-US" dirty="0"/>
          </a:p>
        </p:txBody>
      </p:sp>
    </p:spTree>
    <p:extLst>
      <p:ext uri="{BB962C8B-B14F-4D97-AF65-F5344CB8AC3E}">
        <p14:creationId xmlns:p14="http://schemas.microsoft.com/office/powerpoint/2010/main" val="5757911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542925" y="376238"/>
            <a:ext cx="6954838" cy="431800"/>
          </a:xfrm>
          <a:prstGeom prst="rect">
            <a:avLst/>
          </a:prstGeom>
          <a:noFill/>
          <a:ln w="9525" algn="ctr">
            <a:noFill/>
            <a:miter lim="800000"/>
            <a:headEnd/>
            <a:tailEnd/>
          </a:ln>
        </p:spPr>
        <p:txBody>
          <a:bodyPr anchor="b"/>
          <a:lstStyle/>
          <a:p>
            <a:pPr eaLnBrk="0" hangingPunct="0">
              <a:defRPr/>
            </a:pPr>
            <a:r>
              <a:rPr lang="en-US" sz="2400" b="1" kern="0" dirty="0">
                <a:solidFill>
                  <a:srgbClr val="004C84"/>
                </a:solidFill>
                <a:latin typeface="+mj-lt"/>
                <a:ea typeface="+mj-ea"/>
                <a:cs typeface="+mj-cs"/>
              </a:rPr>
              <a:t>Payments Mix</a:t>
            </a:r>
          </a:p>
        </p:txBody>
      </p:sp>
      <p:sp>
        <p:nvSpPr>
          <p:cNvPr id="5" name="Text Box 4"/>
          <p:cNvSpPr txBox="1">
            <a:spLocks noChangeArrowheads="1"/>
          </p:cNvSpPr>
          <p:nvPr/>
        </p:nvSpPr>
        <p:spPr bwMode="auto">
          <a:xfrm>
            <a:off x="542925" y="939800"/>
            <a:ext cx="8382000" cy="554038"/>
          </a:xfrm>
          <a:prstGeom prst="rect">
            <a:avLst/>
          </a:prstGeom>
          <a:noFill/>
          <a:ln>
            <a:noFill/>
          </a:ln>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nSpc>
                <a:spcPct val="90000"/>
              </a:lnSpc>
              <a:spcBef>
                <a:spcPct val="25000"/>
              </a:spcBef>
              <a:spcAft>
                <a:spcPct val="25000"/>
              </a:spcAft>
              <a:defRPr/>
            </a:pPr>
            <a:r>
              <a:rPr lang="en-US" sz="2000" dirty="0">
                <a:latin typeface="+mj-lt"/>
              </a:rPr>
              <a:t>Check displacement &amp; payment integration with AP are powering electronic payments.</a:t>
            </a:r>
          </a:p>
        </p:txBody>
      </p:sp>
      <p:sp>
        <p:nvSpPr>
          <p:cNvPr id="6" name="Text Box 4"/>
          <p:cNvSpPr txBox="1">
            <a:spLocks noChangeArrowheads="1"/>
          </p:cNvSpPr>
          <p:nvPr/>
        </p:nvSpPr>
        <p:spPr bwMode="auto">
          <a:xfrm>
            <a:off x="533400" y="5867400"/>
            <a:ext cx="8382000" cy="82550"/>
          </a:xfrm>
          <a:prstGeom prst="rect">
            <a:avLst/>
          </a:prstGeom>
          <a:noFill/>
          <a:ln>
            <a:noFill/>
          </a:ln>
          <a:extLst/>
        </p:spPr>
        <p:txBody>
          <a:bodyPr lIns="0" tIns="0" rIns="0" bIns="0">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nSpc>
                <a:spcPct val="90000"/>
              </a:lnSpc>
              <a:spcBef>
                <a:spcPct val="25000"/>
              </a:spcBef>
              <a:spcAft>
                <a:spcPct val="25000"/>
              </a:spcAft>
              <a:defRPr/>
            </a:pPr>
            <a:r>
              <a:rPr lang="en-US" sz="600" dirty="0">
                <a:solidFill>
                  <a:schemeClr val="accent2">
                    <a:lumMod val="75000"/>
                  </a:schemeClr>
                </a:solidFill>
              </a:rPr>
              <a:t>Source:  AFP Electronic Payments Survey data for 2004-2010; .2011 First Annapolis Commercial Card Market Landscape</a:t>
            </a:r>
          </a:p>
        </p:txBody>
      </p:sp>
      <p:pic>
        <p:nvPicPr>
          <p:cNvPr id="93188" name="Picture 3"/>
          <p:cNvPicPr>
            <a:picLocks noChangeAspect="1" noChangeArrowheads="1"/>
          </p:cNvPicPr>
          <p:nvPr/>
        </p:nvPicPr>
        <p:blipFill>
          <a:blip r:embed="rId2" cstate="print"/>
          <a:srcRect l="1855" t="3964"/>
          <a:stretch>
            <a:fillRect/>
          </a:stretch>
        </p:blipFill>
        <p:spPr bwMode="auto">
          <a:xfrm>
            <a:off x="457200" y="1841500"/>
            <a:ext cx="8232775" cy="3576638"/>
          </a:xfrm>
          <a:prstGeom prst="rect">
            <a:avLst/>
          </a:prstGeom>
          <a:noFill/>
          <a:ln w="9525">
            <a:noFill/>
            <a:miter lim="800000"/>
            <a:headEnd/>
            <a:tailEnd/>
          </a:ln>
        </p:spPr>
      </p:pic>
      <p:sp>
        <p:nvSpPr>
          <p:cNvPr id="3" name="Footer Placeholder 2"/>
          <p:cNvSpPr>
            <a:spLocks noGrp="1"/>
          </p:cNvSpPr>
          <p:nvPr>
            <p:ph type="ftr" sz="quarter" idx="10"/>
          </p:nvPr>
        </p:nvSpPr>
        <p:spPr/>
        <p:txBody>
          <a:bodyPr/>
          <a:lstStyle/>
          <a:p>
            <a:pPr>
              <a:defRPr/>
            </a:pPr>
            <a:fld id="{ECA41416-9317-436D-9652-D46F4FC631C8}" type="slidenum">
              <a:rPr lang="en-US" smtClean="0"/>
              <a:t>13</a:t>
            </a:fld>
            <a:endParaRPr lang="en-US" dirty="0"/>
          </a:p>
        </p:txBody>
      </p:sp>
    </p:spTree>
    <p:extLst>
      <p:ext uri="{BB962C8B-B14F-4D97-AF65-F5344CB8AC3E}">
        <p14:creationId xmlns:p14="http://schemas.microsoft.com/office/powerpoint/2010/main" val="362986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Title 1"/>
          <p:cNvSpPr>
            <a:spLocks noGrp="1"/>
          </p:cNvSpPr>
          <p:nvPr>
            <p:ph type="ctrTitle" sz="quarter" idx="4294967295"/>
          </p:nvPr>
        </p:nvSpPr>
        <p:spPr>
          <a:xfrm>
            <a:off x="457200" y="2514600"/>
            <a:ext cx="8458200" cy="838200"/>
          </a:xfrm>
        </p:spPr>
        <p:txBody>
          <a:bodyPr anchor="ctr"/>
          <a:lstStyle/>
          <a:p>
            <a:pPr algn="ctr"/>
            <a:r>
              <a:rPr lang="en-US" dirty="0" smtClean="0"/>
              <a:t>Benefits of Procurement Card Usage</a:t>
            </a:r>
          </a:p>
        </p:txBody>
      </p:sp>
      <p:sp>
        <p:nvSpPr>
          <p:cNvPr id="4" name="Footer Placeholder 3"/>
          <p:cNvSpPr>
            <a:spLocks noGrp="1"/>
          </p:cNvSpPr>
          <p:nvPr>
            <p:ph type="ftr" sz="quarter" idx="10"/>
          </p:nvPr>
        </p:nvSpPr>
        <p:spPr/>
        <p:txBody>
          <a:bodyPr/>
          <a:lstStyle/>
          <a:p>
            <a:pPr>
              <a:defRPr/>
            </a:pPr>
            <a:fld id="{C9B9BB1F-D885-48C1-8758-F3CDD2ABE07B}" type="slidenum">
              <a:rPr lang="en-US" smtClean="0"/>
              <a:t>14</a:t>
            </a:fld>
            <a:endParaRPr lang="en-US"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ChangeArrowheads="1"/>
          </p:cNvSpPr>
          <p:nvPr>
            <p:ph type="title"/>
          </p:nvPr>
        </p:nvSpPr>
        <p:spPr/>
        <p:txBody>
          <a:bodyPr/>
          <a:lstStyle/>
          <a:p>
            <a:r>
              <a:rPr lang="en-US" dirty="0" smtClean="0"/>
              <a:t>Benefits of Card Usage </a:t>
            </a:r>
          </a:p>
        </p:txBody>
      </p:sp>
      <p:sp>
        <p:nvSpPr>
          <p:cNvPr id="98306" name="Rectangle 7"/>
          <p:cNvSpPr>
            <a:spLocks noChangeArrowheads="1"/>
          </p:cNvSpPr>
          <p:nvPr/>
        </p:nvSpPr>
        <p:spPr bwMode="auto">
          <a:xfrm>
            <a:off x="457200" y="3124200"/>
            <a:ext cx="8305800" cy="1676400"/>
          </a:xfrm>
          <a:prstGeom prst="rect">
            <a:avLst/>
          </a:prstGeom>
          <a:noFill/>
          <a:ln w="9525" algn="ctr">
            <a:noFill/>
            <a:miter lim="800000"/>
            <a:headEnd/>
            <a:tailEnd/>
          </a:ln>
        </p:spPr>
        <p:txBody>
          <a:bodyPr/>
          <a:lstStyle/>
          <a:p>
            <a:pPr>
              <a:spcBef>
                <a:spcPct val="70000"/>
              </a:spcBef>
              <a:buClr>
                <a:schemeClr val="tx2"/>
              </a:buClr>
              <a:buSzPct val="75000"/>
              <a:buFont typeface="Wingdings" pitchFamily="2" charset="2"/>
              <a:buNone/>
            </a:pPr>
            <a:r>
              <a:rPr lang="en-US" b="1" dirty="0">
                <a:solidFill>
                  <a:srgbClr val="255282"/>
                </a:solidFill>
                <a:latin typeface="Verdana" pitchFamily="34" charset="0"/>
                <a:ea typeface="ＭＳ Ｐゴシック"/>
                <a:cs typeface="ＭＳ Ｐゴシック"/>
              </a:rPr>
              <a:t>Increased productivity of employees</a:t>
            </a:r>
          </a:p>
          <a:p>
            <a:pPr marL="296863" lvl="1" indent="-171450">
              <a:spcBef>
                <a:spcPct val="30000"/>
              </a:spcBef>
              <a:buClr>
                <a:schemeClr val="bg2"/>
              </a:buClr>
              <a:buSzPct val="80000"/>
              <a:buFont typeface="Arial" panose="020B0604020202020204" pitchFamily="34" charset="0"/>
              <a:buChar char="•"/>
            </a:pPr>
            <a:r>
              <a:rPr lang="en-US" sz="1200" dirty="0">
                <a:solidFill>
                  <a:srgbClr val="000000"/>
                </a:solidFill>
                <a:latin typeface="Verdana" pitchFamily="34" charset="0"/>
                <a:ea typeface="ＭＳ Ｐゴシック"/>
                <a:cs typeface="ＭＳ Ｐゴシック"/>
              </a:rPr>
              <a:t>Eliminates petty cash and purchase orders, streamlining inefficient purchasing paperwork</a:t>
            </a:r>
          </a:p>
          <a:p>
            <a:pPr marL="296863" lvl="1" indent="-171450">
              <a:spcBef>
                <a:spcPct val="30000"/>
              </a:spcBef>
              <a:buClr>
                <a:schemeClr val="bg2"/>
              </a:buClr>
              <a:buSzPct val="80000"/>
              <a:buFont typeface="Arial" panose="020B0604020202020204" pitchFamily="34" charset="0"/>
              <a:buChar char="•"/>
            </a:pPr>
            <a:r>
              <a:rPr lang="en-US" sz="1200" dirty="0">
                <a:solidFill>
                  <a:srgbClr val="000000"/>
                </a:solidFill>
                <a:latin typeface="Verdana" pitchFamily="34" charset="0"/>
                <a:ea typeface="ＭＳ Ｐゴシック"/>
                <a:cs typeface="ＭＳ Ｐゴシック"/>
              </a:rPr>
              <a:t>Reduces use of personal cards, simplifying and accelerating employee </a:t>
            </a:r>
            <a:r>
              <a:rPr lang="en-US" sz="1200" dirty="0" smtClean="0">
                <a:solidFill>
                  <a:srgbClr val="000000"/>
                </a:solidFill>
                <a:latin typeface="Verdana" pitchFamily="34" charset="0"/>
                <a:ea typeface="ＭＳ Ｐゴシック"/>
                <a:cs typeface="ＭＳ Ｐゴシック"/>
              </a:rPr>
              <a:t>reimbursement</a:t>
            </a:r>
          </a:p>
          <a:p>
            <a:pPr marL="296863" lvl="1" indent="-171450">
              <a:spcBef>
                <a:spcPct val="30000"/>
              </a:spcBef>
              <a:buClr>
                <a:schemeClr val="bg2"/>
              </a:buClr>
              <a:buSzPct val="80000"/>
              <a:buFont typeface="Arial" panose="020B0604020202020204" pitchFamily="34" charset="0"/>
              <a:buChar char="•"/>
            </a:pPr>
            <a:r>
              <a:rPr lang="en-US" sz="1200" dirty="0" smtClean="0">
                <a:solidFill>
                  <a:srgbClr val="000000"/>
                </a:solidFill>
                <a:latin typeface="Verdana" pitchFamily="34" charset="0"/>
                <a:ea typeface="ＭＳ Ｐゴシック"/>
                <a:cs typeface="ＭＳ Ｐゴシック"/>
              </a:rPr>
              <a:t>Timely access to information through web based reporting tools</a:t>
            </a:r>
            <a:endParaRPr lang="en-US" sz="1200" dirty="0">
              <a:solidFill>
                <a:srgbClr val="000000"/>
              </a:solidFill>
              <a:latin typeface="Verdana" pitchFamily="34" charset="0"/>
              <a:ea typeface="ＭＳ Ｐゴシック"/>
              <a:cs typeface="ＭＳ Ｐゴシック"/>
            </a:endParaRPr>
          </a:p>
        </p:txBody>
      </p:sp>
      <p:sp>
        <p:nvSpPr>
          <p:cNvPr id="98307" name="Rectangle 6"/>
          <p:cNvSpPr>
            <a:spLocks noChangeArrowheads="1"/>
          </p:cNvSpPr>
          <p:nvPr/>
        </p:nvSpPr>
        <p:spPr bwMode="auto">
          <a:xfrm>
            <a:off x="533400" y="4343400"/>
            <a:ext cx="8229600" cy="1676400"/>
          </a:xfrm>
          <a:prstGeom prst="rect">
            <a:avLst/>
          </a:prstGeom>
          <a:noFill/>
          <a:ln w="9525" algn="ctr">
            <a:noFill/>
            <a:miter lim="800000"/>
            <a:headEnd/>
            <a:tailEnd/>
          </a:ln>
        </p:spPr>
        <p:txBody>
          <a:bodyPr/>
          <a:lstStyle/>
          <a:p>
            <a:pPr>
              <a:spcBef>
                <a:spcPct val="70000"/>
              </a:spcBef>
              <a:buClr>
                <a:schemeClr val="tx2"/>
              </a:buClr>
              <a:buSzPct val="75000"/>
              <a:buFont typeface="Wingdings" pitchFamily="2" charset="2"/>
              <a:buNone/>
            </a:pPr>
            <a:r>
              <a:rPr lang="en-US" b="1" dirty="0">
                <a:solidFill>
                  <a:srgbClr val="255282"/>
                </a:solidFill>
                <a:latin typeface="Verdana" pitchFamily="34" charset="0"/>
                <a:ea typeface="ＭＳ Ｐゴシック"/>
                <a:cs typeface="ＭＳ Ｐゴシック"/>
              </a:rPr>
              <a:t>Financial Benefits</a:t>
            </a:r>
            <a:endParaRPr lang="en-US" dirty="0">
              <a:solidFill>
                <a:srgbClr val="000000"/>
              </a:solidFill>
              <a:latin typeface="Verdana" pitchFamily="34" charset="0"/>
              <a:ea typeface="ＭＳ Ｐゴシック"/>
              <a:cs typeface="ＭＳ Ｐゴシック"/>
            </a:endParaRPr>
          </a:p>
          <a:p>
            <a:pPr marL="296863" lvl="1" indent="-171450">
              <a:spcBef>
                <a:spcPct val="30000"/>
              </a:spcBef>
              <a:buClr>
                <a:schemeClr val="bg2"/>
              </a:buClr>
              <a:buSzPct val="80000"/>
              <a:buFont typeface="Arial" panose="020B0604020202020204" pitchFamily="34" charset="0"/>
              <a:buChar char="•"/>
            </a:pPr>
            <a:r>
              <a:rPr lang="en-US" sz="1200" dirty="0">
                <a:solidFill>
                  <a:srgbClr val="000000"/>
                </a:solidFill>
                <a:latin typeface="Verdana" pitchFamily="34" charset="0"/>
                <a:ea typeface="ＭＳ Ｐゴシック"/>
                <a:cs typeface="ＭＳ Ｐゴシック"/>
              </a:rPr>
              <a:t>Card users gain an average of 15-20 days of extended float</a:t>
            </a:r>
          </a:p>
          <a:p>
            <a:pPr marL="296863" lvl="1" indent="-171450">
              <a:spcBef>
                <a:spcPct val="30000"/>
              </a:spcBef>
              <a:buClr>
                <a:schemeClr val="bg2"/>
              </a:buClr>
              <a:buSzPct val="80000"/>
              <a:buFont typeface="Arial" panose="020B0604020202020204" pitchFamily="34" charset="0"/>
              <a:buChar char="•"/>
            </a:pPr>
            <a:r>
              <a:rPr lang="en-US" sz="1200" dirty="0">
                <a:solidFill>
                  <a:srgbClr val="000000"/>
                </a:solidFill>
                <a:latin typeface="Verdana" pitchFamily="34" charset="0"/>
                <a:ea typeface="ＭＳ Ｐゴシック"/>
                <a:cs typeface="ＭＳ Ｐゴシック"/>
              </a:rPr>
              <a:t>Cash </a:t>
            </a:r>
            <a:r>
              <a:rPr lang="en-US" sz="1200" dirty="0">
                <a:latin typeface="Verdana" pitchFamily="34" charset="0"/>
                <a:ea typeface="ＭＳ Ｐゴシック"/>
                <a:cs typeface="ＭＳ Ｐゴシック"/>
              </a:rPr>
              <a:t>rebates</a:t>
            </a:r>
            <a:r>
              <a:rPr lang="en-US" sz="1200" dirty="0">
                <a:solidFill>
                  <a:srgbClr val="000000"/>
                </a:solidFill>
                <a:latin typeface="Verdana" pitchFamily="34" charset="0"/>
                <a:ea typeface="ＭＳ Ｐゴシック"/>
                <a:cs typeface="ＭＳ Ｐゴシック"/>
              </a:rPr>
              <a:t> available when spending goals are achieved</a:t>
            </a:r>
          </a:p>
          <a:p>
            <a:pPr marL="296863" lvl="1" indent="-171450">
              <a:spcBef>
                <a:spcPct val="30000"/>
              </a:spcBef>
              <a:buClr>
                <a:schemeClr val="bg2"/>
              </a:buClr>
              <a:buSzPct val="80000"/>
              <a:buFont typeface="Arial" panose="020B0604020202020204" pitchFamily="34" charset="0"/>
              <a:buChar char="•"/>
            </a:pPr>
            <a:r>
              <a:rPr lang="en-US" sz="1200" dirty="0">
                <a:solidFill>
                  <a:srgbClr val="000000"/>
                </a:solidFill>
                <a:latin typeface="Verdana" pitchFamily="34" charset="0"/>
                <a:ea typeface="ＭＳ Ｐゴシック"/>
                <a:cs typeface="ＭＳ Ｐゴシック"/>
              </a:rPr>
              <a:t>Check </a:t>
            </a:r>
            <a:r>
              <a:rPr lang="en-US" sz="1200" dirty="0" smtClean="0">
                <a:solidFill>
                  <a:srgbClr val="000000"/>
                </a:solidFill>
                <a:latin typeface="Verdana" pitchFamily="34" charset="0"/>
                <a:ea typeface="ＭＳ Ｐゴシック"/>
                <a:cs typeface="ＭＳ Ｐゴシック"/>
              </a:rPr>
              <a:t>and mail costs and </a:t>
            </a:r>
            <a:r>
              <a:rPr lang="en-US" sz="1200" dirty="0">
                <a:solidFill>
                  <a:srgbClr val="000000"/>
                </a:solidFill>
                <a:latin typeface="Verdana" pitchFamily="34" charset="0"/>
                <a:ea typeface="ＭＳ Ｐゴシック"/>
                <a:cs typeface="ＭＳ Ｐゴシック"/>
              </a:rPr>
              <a:t>bank fees </a:t>
            </a:r>
            <a:r>
              <a:rPr lang="en-US" sz="1200" dirty="0" smtClean="0">
                <a:solidFill>
                  <a:srgbClr val="000000"/>
                </a:solidFill>
                <a:latin typeface="Verdana" pitchFamily="34" charset="0"/>
                <a:ea typeface="ＭＳ Ｐゴシック"/>
                <a:cs typeface="ＭＳ Ｐゴシック"/>
              </a:rPr>
              <a:t>reduced</a:t>
            </a:r>
          </a:p>
          <a:p>
            <a:pPr marL="296863" lvl="1" indent="-171450">
              <a:spcBef>
                <a:spcPct val="30000"/>
              </a:spcBef>
              <a:buClr>
                <a:schemeClr val="bg2"/>
              </a:buClr>
              <a:buSzPct val="80000"/>
              <a:buFont typeface="Arial" panose="020B0604020202020204" pitchFamily="34" charset="0"/>
              <a:buChar char="•"/>
            </a:pPr>
            <a:r>
              <a:rPr lang="en-US" sz="1200" dirty="0" smtClean="0">
                <a:solidFill>
                  <a:srgbClr val="000000"/>
                </a:solidFill>
                <a:latin typeface="Verdana" pitchFamily="34" charset="0"/>
                <a:ea typeface="ＭＳ Ｐゴシック"/>
                <a:cs typeface="ＭＳ Ｐゴシック"/>
              </a:rPr>
              <a:t>Obtain vendor discounts for quicker payment</a:t>
            </a:r>
            <a:endParaRPr lang="en-US" sz="1200" dirty="0">
              <a:solidFill>
                <a:srgbClr val="000000"/>
              </a:solidFill>
              <a:latin typeface="Verdana" pitchFamily="34" charset="0"/>
              <a:ea typeface="ＭＳ Ｐゴシック"/>
              <a:cs typeface="ＭＳ Ｐゴシック"/>
            </a:endParaRPr>
          </a:p>
          <a:p>
            <a:pPr marL="411163" lvl="1" indent="-285750">
              <a:spcBef>
                <a:spcPct val="30000"/>
              </a:spcBef>
              <a:buClr>
                <a:schemeClr val="bg2"/>
              </a:buClr>
              <a:buSzPct val="80000"/>
              <a:buFont typeface="Arial" panose="020B0604020202020204" pitchFamily="34" charset="0"/>
              <a:buChar char="•"/>
            </a:pPr>
            <a:endParaRPr lang="en-US" sz="1600" dirty="0">
              <a:solidFill>
                <a:srgbClr val="000000"/>
              </a:solidFill>
              <a:latin typeface="Verdana" pitchFamily="34" charset="0"/>
              <a:ea typeface="ＭＳ Ｐゴシック"/>
              <a:cs typeface="ＭＳ Ｐゴシック"/>
            </a:endParaRPr>
          </a:p>
        </p:txBody>
      </p:sp>
      <p:sp>
        <p:nvSpPr>
          <p:cNvPr id="98308" name="Rectangle 3"/>
          <p:cNvSpPr>
            <a:spLocks noChangeArrowheads="1"/>
          </p:cNvSpPr>
          <p:nvPr/>
        </p:nvSpPr>
        <p:spPr bwMode="auto">
          <a:xfrm>
            <a:off x="457200" y="1676400"/>
            <a:ext cx="8305800" cy="1524000"/>
          </a:xfrm>
          <a:prstGeom prst="rect">
            <a:avLst/>
          </a:prstGeom>
          <a:noFill/>
          <a:ln w="9525">
            <a:noFill/>
            <a:miter lim="800000"/>
            <a:headEnd/>
            <a:tailEnd/>
          </a:ln>
        </p:spPr>
        <p:txBody>
          <a:bodyPr/>
          <a:lstStyle/>
          <a:p>
            <a:pPr>
              <a:spcBef>
                <a:spcPct val="70000"/>
              </a:spcBef>
              <a:buClr>
                <a:schemeClr val="tx2"/>
              </a:buClr>
              <a:buSzPct val="75000"/>
              <a:buFont typeface="Wingdings" pitchFamily="2" charset="2"/>
              <a:buNone/>
            </a:pPr>
            <a:r>
              <a:rPr lang="en-US" b="1" dirty="0">
                <a:solidFill>
                  <a:srgbClr val="255282"/>
                </a:solidFill>
                <a:latin typeface="Verdana" pitchFamily="34" charset="0"/>
              </a:rPr>
              <a:t>Stronger control over fraud and misuse</a:t>
            </a:r>
          </a:p>
          <a:p>
            <a:pPr marL="296863" lvl="1" indent="-171450">
              <a:spcBef>
                <a:spcPct val="30000"/>
              </a:spcBef>
              <a:buClr>
                <a:schemeClr val="bg2"/>
              </a:buClr>
              <a:buSzPct val="80000"/>
              <a:buFont typeface="Arial" panose="020B0604020202020204" pitchFamily="34" charset="0"/>
              <a:buChar char="•"/>
            </a:pPr>
            <a:r>
              <a:rPr lang="en-US" sz="1200" dirty="0">
                <a:solidFill>
                  <a:srgbClr val="000000"/>
                </a:solidFill>
                <a:latin typeface="Verdana" pitchFamily="34" charset="0"/>
                <a:ea typeface="ＭＳ Ｐゴシック"/>
                <a:cs typeface="ＭＳ Ｐゴシック"/>
              </a:rPr>
              <a:t>Limits individual employee spend</a:t>
            </a:r>
          </a:p>
          <a:p>
            <a:pPr marL="296863" lvl="1" indent="-171450">
              <a:spcBef>
                <a:spcPct val="30000"/>
              </a:spcBef>
              <a:buClr>
                <a:schemeClr val="bg2"/>
              </a:buClr>
              <a:buSzPct val="80000"/>
              <a:buFont typeface="Arial" panose="020B0604020202020204" pitchFamily="34" charset="0"/>
              <a:buChar char="•"/>
            </a:pPr>
            <a:r>
              <a:rPr lang="en-US" sz="1200" dirty="0">
                <a:solidFill>
                  <a:srgbClr val="000000"/>
                </a:solidFill>
                <a:latin typeface="Verdana" pitchFamily="34" charset="0"/>
                <a:ea typeface="ＭＳ Ｐゴシック"/>
                <a:cs typeface="ＭＳ Ｐゴシック"/>
              </a:rPr>
              <a:t>Merchant </a:t>
            </a:r>
            <a:r>
              <a:rPr lang="en-US" sz="1200" dirty="0" smtClean="0">
                <a:solidFill>
                  <a:srgbClr val="000000"/>
                </a:solidFill>
                <a:latin typeface="Verdana" pitchFamily="34" charset="0"/>
                <a:ea typeface="ＭＳ Ｐゴシック"/>
                <a:cs typeface="ＭＳ Ｐゴシック"/>
              </a:rPr>
              <a:t>c</a:t>
            </a:r>
            <a:r>
              <a:rPr lang="en-US" sz="1200" dirty="0" smtClean="0">
                <a:latin typeface="Verdana" pitchFamily="34" charset="0"/>
                <a:ea typeface="ＭＳ Ｐゴシック"/>
                <a:cs typeface="ＭＳ Ｐゴシック"/>
              </a:rPr>
              <a:t>ategory blocking</a:t>
            </a:r>
            <a:endParaRPr lang="en-US" sz="1200" dirty="0">
              <a:latin typeface="Verdana" pitchFamily="34" charset="0"/>
              <a:ea typeface="ＭＳ Ｐゴシック"/>
              <a:cs typeface="ＭＳ Ｐゴシック"/>
            </a:endParaRPr>
          </a:p>
          <a:p>
            <a:pPr marL="296863" lvl="1" indent="-171450">
              <a:spcBef>
                <a:spcPct val="30000"/>
              </a:spcBef>
              <a:buClr>
                <a:schemeClr val="bg2"/>
              </a:buClr>
              <a:buSzPct val="80000"/>
              <a:buFont typeface="Arial" panose="020B0604020202020204" pitchFamily="34" charset="0"/>
              <a:buChar char="•"/>
            </a:pPr>
            <a:r>
              <a:rPr lang="en-US" sz="1200" dirty="0">
                <a:solidFill>
                  <a:srgbClr val="000000"/>
                </a:solidFill>
                <a:latin typeface="Verdana" pitchFamily="34" charset="0"/>
                <a:ea typeface="ＭＳ Ｐゴシック"/>
                <a:cs typeface="ＭＳ Ｐゴシック"/>
              </a:rPr>
              <a:t>Transaction size and spending </a:t>
            </a:r>
            <a:r>
              <a:rPr lang="en-US" sz="1200" dirty="0" smtClean="0">
                <a:solidFill>
                  <a:srgbClr val="000000"/>
                </a:solidFill>
                <a:latin typeface="Verdana" pitchFamily="34" charset="0"/>
                <a:ea typeface="ＭＳ Ｐゴシック"/>
                <a:cs typeface="ＭＳ Ｐゴシック"/>
              </a:rPr>
              <a:t>limits</a:t>
            </a:r>
          </a:p>
          <a:p>
            <a:pPr marL="296863" lvl="1" indent="-171450">
              <a:spcBef>
                <a:spcPct val="30000"/>
              </a:spcBef>
              <a:buClr>
                <a:schemeClr val="bg2"/>
              </a:buClr>
              <a:buSzPct val="80000"/>
              <a:buFont typeface="Arial" panose="020B0604020202020204" pitchFamily="34" charset="0"/>
              <a:buChar char="•"/>
            </a:pPr>
            <a:r>
              <a:rPr lang="en-US" sz="1200" dirty="0" smtClean="0">
                <a:solidFill>
                  <a:srgbClr val="000000"/>
                </a:solidFill>
                <a:latin typeface="Verdana" pitchFamily="34" charset="0"/>
                <a:ea typeface="ＭＳ Ｐゴシック"/>
                <a:cs typeface="ＭＳ Ｐゴシック"/>
              </a:rPr>
              <a:t>Provides spending analysis reports grouping charges by industry/vendor based on merchant category codes</a:t>
            </a:r>
            <a:endParaRPr lang="en-US" sz="1200" dirty="0">
              <a:solidFill>
                <a:srgbClr val="000000"/>
              </a:solidFill>
              <a:latin typeface="Verdana" pitchFamily="34" charset="0"/>
              <a:ea typeface="ＭＳ Ｐゴシック"/>
              <a:cs typeface="ＭＳ Ｐゴシック"/>
            </a:endParaRPr>
          </a:p>
        </p:txBody>
      </p:sp>
      <p:sp>
        <p:nvSpPr>
          <p:cNvPr id="98309" name="Rectangle 23"/>
          <p:cNvSpPr>
            <a:spLocks noChangeArrowheads="1"/>
          </p:cNvSpPr>
          <p:nvPr/>
        </p:nvSpPr>
        <p:spPr bwMode="auto">
          <a:xfrm>
            <a:off x="533400" y="990600"/>
            <a:ext cx="8382000" cy="707886"/>
          </a:xfrm>
          <a:prstGeom prst="rect">
            <a:avLst/>
          </a:prstGeom>
          <a:noFill/>
          <a:ln w="9525">
            <a:noFill/>
            <a:miter lim="800000"/>
            <a:headEnd/>
            <a:tailEnd/>
          </a:ln>
        </p:spPr>
        <p:txBody>
          <a:bodyPr>
            <a:spAutoFit/>
          </a:bodyPr>
          <a:lstStyle/>
          <a:p>
            <a:r>
              <a:rPr lang="en-US" sz="2000" b="1" dirty="0">
                <a:solidFill>
                  <a:srgbClr val="004C84"/>
                </a:solidFill>
              </a:rPr>
              <a:t>Why businesses and public organizations are moving purchase transactions onto commercial cards</a:t>
            </a:r>
          </a:p>
        </p:txBody>
      </p:sp>
      <p:sp>
        <p:nvSpPr>
          <p:cNvPr id="3" name="Footer Placeholder 2"/>
          <p:cNvSpPr>
            <a:spLocks noGrp="1"/>
          </p:cNvSpPr>
          <p:nvPr>
            <p:ph type="ftr" sz="quarter" idx="10"/>
          </p:nvPr>
        </p:nvSpPr>
        <p:spPr/>
        <p:txBody>
          <a:bodyPr/>
          <a:lstStyle/>
          <a:p>
            <a:pPr>
              <a:defRPr/>
            </a:pPr>
            <a:fld id="{D8B4AEDC-2ADC-4E01-8BA5-27588D40D7D8}" type="slidenum">
              <a:rPr lang="en-US" smtClean="0"/>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idx="4294967295"/>
          </p:nvPr>
        </p:nvSpPr>
        <p:spPr>
          <a:xfrm>
            <a:off x="533400" y="-38100"/>
            <a:ext cx="7502525" cy="838200"/>
          </a:xfrm>
        </p:spPr>
        <p:txBody>
          <a:bodyPr/>
          <a:lstStyle/>
          <a:p>
            <a:r>
              <a:rPr lang="en-US" dirty="0" smtClean="0"/>
              <a:t>Benefits of Card Usage</a:t>
            </a:r>
          </a:p>
        </p:txBody>
      </p:sp>
      <p:sp>
        <p:nvSpPr>
          <p:cNvPr id="99330" name="Text Box 4"/>
          <p:cNvSpPr txBox="1">
            <a:spLocks noChangeArrowheads="1"/>
          </p:cNvSpPr>
          <p:nvPr/>
        </p:nvSpPr>
        <p:spPr bwMode="auto">
          <a:xfrm>
            <a:off x="533400" y="990600"/>
            <a:ext cx="7696200" cy="1015663"/>
          </a:xfrm>
          <a:prstGeom prst="rect">
            <a:avLst/>
          </a:prstGeom>
          <a:noFill/>
          <a:ln w="9525">
            <a:noFill/>
            <a:miter lim="800000"/>
            <a:headEnd/>
            <a:tailEnd/>
          </a:ln>
        </p:spPr>
        <p:txBody>
          <a:bodyPr>
            <a:spAutoFit/>
          </a:bodyPr>
          <a:lstStyle/>
          <a:p>
            <a:r>
              <a:rPr lang="en-US" sz="2000" b="1" dirty="0" smtClean="0">
                <a:solidFill>
                  <a:srgbClr val="004C84"/>
                </a:solidFill>
              </a:rPr>
              <a:t>Material </a:t>
            </a:r>
            <a:r>
              <a:rPr lang="en-US" sz="2000" b="1" dirty="0">
                <a:solidFill>
                  <a:srgbClr val="004C84"/>
                </a:solidFill>
              </a:rPr>
              <a:t>differences in the economics of various payment alternatives create opportunities to pursue an optimum payment mix and a winning proposition.</a:t>
            </a:r>
          </a:p>
        </p:txBody>
      </p:sp>
      <p:graphicFrame>
        <p:nvGraphicFramePr>
          <p:cNvPr id="10274" name="Group 34"/>
          <p:cNvGraphicFramePr>
            <a:graphicFrameLocks noGrp="1"/>
          </p:cNvGraphicFramePr>
          <p:nvPr>
            <p:ph idx="4294967295"/>
            <p:extLst/>
          </p:nvPr>
        </p:nvGraphicFramePr>
        <p:xfrm>
          <a:off x="990600" y="2286000"/>
          <a:ext cx="7174428" cy="3044128"/>
        </p:xfrm>
        <a:graphic>
          <a:graphicData uri="http://schemas.openxmlformats.org/drawingml/2006/table">
            <a:tbl>
              <a:tblPr/>
              <a:tblGrid>
                <a:gridCol w="2424985"/>
                <a:gridCol w="4749443"/>
              </a:tblGrid>
              <a:tr h="584200">
                <a:tc>
                  <a:txBody>
                    <a:bodyPr/>
                    <a:lstStyle/>
                    <a:p>
                      <a:pPr marL="0" marR="0" lvl="0" indent="0" algn="l" defTabSz="914400" rtl="0" eaLnBrk="0" fontAlgn="base" latinLnBrk="0" hangingPunct="0">
                        <a:lnSpc>
                          <a:spcPct val="100000"/>
                        </a:lnSpc>
                        <a:spcBef>
                          <a:spcPct val="20000"/>
                        </a:spcBef>
                        <a:spcAft>
                          <a:spcPct val="0"/>
                        </a:spcAft>
                        <a:buClr>
                          <a:srgbClr val="00589E"/>
                        </a:buClr>
                        <a:buSzTx/>
                        <a:buFont typeface="Wingdings" pitchFamily="2" charset="2"/>
                        <a:buNone/>
                        <a:tabLst/>
                      </a:pPr>
                      <a:endParaRPr kumimoji="0" lang="en-US" sz="1400" b="0" i="0" u="none" strike="noStrike" cap="none" normalizeH="0" baseline="0" dirty="0" smtClean="0">
                        <a:ln>
                          <a:noFill/>
                        </a:ln>
                        <a:solidFill>
                          <a:schemeClr val="tx1"/>
                        </a:solidFill>
                        <a:effectLst/>
                        <a:latin typeface="Verdana" pitchFamily="34" charset="0"/>
                      </a:endParaRPr>
                    </a:p>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endParaRPr kumimoji="0" lang="en-US" sz="1400" b="0" i="1" u="none" strike="noStrike" cap="none" normalizeH="0" baseline="0" dirty="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Customer</a:t>
                      </a:r>
                    </a:p>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Average Cost Per Transaction*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p>
                      <a:pPr marL="0" marR="0" lvl="0" indent="0" algn="l"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Check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Incremental Expense:  ($0.64) </a:t>
                      </a:r>
                      <a:r>
                        <a:rPr kumimoji="0" lang="en-US" sz="1400" b="0" i="0" u="none" strike="noStrike" cap="none" normalizeH="0" baseline="0" smtClean="0">
                          <a:ln>
                            <a:noFill/>
                          </a:ln>
                          <a:solidFill>
                            <a:srgbClr val="FFFF00"/>
                          </a:solidFill>
                          <a:effectLst/>
                          <a:latin typeface="Verdana" pitchFamily="34" charset="0"/>
                        </a:rPr>
                        <a:t> </a:t>
                      </a:r>
                    </a:p>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1" u="none" strike="noStrike" cap="none" normalizeH="0" baseline="0" smtClean="0">
                          <a:ln>
                            <a:noFill/>
                          </a:ln>
                          <a:solidFill>
                            <a:schemeClr val="tx1"/>
                          </a:solidFill>
                          <a:effectLst/>
                          <a:latin typeface="Verdana" pitchFamily="34" charset="0"/>
                        </a:rPr>
                        <a:t>(bank fees and estimated mail remittance fees)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3538">
                <a:tc>
                  <a:txBody>
                    <a:bodyPr/>
                    <a:lstStyle/>
                    <a:p>
                      <a:pPr marL="0" marR="0" lvl="0" indent="0" algn="l"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ACH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Incremental Expense: ($0.12)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4663">
                <a:tc>
                  <a:txBody>
                    <a:bodyPr/>
                    <a:lstStyle/>
                    <a:p>
                      <a:pPr marL="0" marR="0" lvl="0" indent="0" algn="l"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Wire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smtClean="0">
                          <a:ln>
                            <a:noFill/>
                          </a:ln>
                          <a:solidFill>
                            <a:schemeClr val="tx1"/>
                          </a:solidFill>
                          <a:effectLst/>
                          <a:latin typeface="Verdana" pitchFamily="34" charset="0"/>
                        </a:rPr>
                        <a:t>Incremental Expense:  ($7.00)</a:t>
                      </a:r>
                      <a:r>
                        <a:rPr kumimoji="0" lang="en-US" sz="1400" b="0" i="0" u="none" strike="noStrike" cap="none" normalizeH="0" baseline="0" smtClean="0">
                          <a:ln>
                            <a:noFill/>
                          </a:ln>
                          <a:solidFill>
                            <a:srgbClr val="FFFF00"/>
                          </a:solidFill>
                          <a:effectLst/>
                          <a:latin typeface="Verdana" pitchFamily="34"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2463">
                <a:tc>
                  <a:txBody>
                    <a:bodyPr/>
                    <a:lstStyle/>
                    <a:p>
                      <a:pPr marL="0" marR="0" lvl="0" indent="0" algn="l"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dirty="0" smtClean="0">
                          <a:ln>
                            <a:noFill/>
                          </a:ln>
                          <a:solidFill>
                            <a:schemeClr val="tx1"/>
                          </a:solidFill>
                          <a:effectLst/>
                          <a:latin typeface="Verdana" pitchFamily="34" charset="0"/>
                        </a:rPr>
                        <a:t>Commercial Card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dirty="0" smtClean="0">
                          <a:ln>
                            <a:noFill/>
                          </a:ln>
                          <a:solidFill>
                            <a:schemeClr val="tx1"/>
                          </a:solidFill>
                          <a:effectLst/>
                          <a:latin typeface="Verdana" pitchFamily="34" charset="0"/>
                        </a:rPr>
                        <a:t>Incremental </a:t>
                      </a:r>
                      <a:r>
                        <a:rPr kumimoji="0" lang="en-US" sz="1400" b="0" i="0" u="sng" strike="noStrike" cap="none" normalizeH="0" baseline="0" dirty="0" smtClean="0">
                          <a:ln>
                            <a:noFill/>
                          </a:ln>
                          <a:solidFill>
                            <a:schemeClr val="tx1"/>
                          </a:solidFill>
                          <a:effectLst/>
                          <a:latin typeface="Verdana" pitchFamily="34" charset="0"/>
                        </a:rPr>
                        <a:t>Revenue Share</a:t>
                      </a:r>
                      <a:r>
                        <a:rPr kumimoji="0" lang="en-US" sz="1400" b="0" i="0" u="none" strike="noStrike" cap="none" normalizeH="0" baseline="0" dirty="0" smtClean="0">
                          <a:ln>
                            <a:noFill/>
                          </a:ln>
                          <a:solidFill>
                            <a:schemeClr val="tx1"/>
                          </a:solidFill>
                          <a:effectLst/>
                          <a:latin typeface="Verdana" pitchFamily="34" charset="0"/>
                        </a:rPr>
                        <a:t>:</a:t>
                      </a:r>
                    </a:p>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0" u="none" strike="noStrike" cap="none" normalizeH="0" baseline="0" dirty="0" smtClean="0">
                          <a:ln>
                            <a:noFill/>
                          </a:ln>
                          <a:solidFill>
                            <a:schemeClr val="tx1"/>
                          </a:solidFill>
                          <a:effectLst/>
                          <a:latin typeface="Verdana" pitchFamily="34" charset="0"/>
                        </a:rPr>
                        <a:t>$3.75</a:t>
                      </a:r>
                    </a:p>
                    <a:p>
                      <a:pPr marL="0" marR="0" lvl="0" indent="0" algn="ctr" defTabSz="914400" rtl="0" eaLnBrk="0" fontAlgn="base" latinLnBrk="0" hangingPunct="0">
                        <a:lnSpc>
                          <a:spcPct val="100000"/>
                        </a:lnSpc>
                        <a:spcBef>
                          <a:spcPct val="20000"/>
                        </a:spcBef>
                        <a:spcAft>
                          <a:spcPct val="0"/>
                        </a:spcAft>
                        <a:buClr>
                          <a:srgbClr val="00589E"/>
                        </a:buClr>
                        <a:buSzTx/>
                        <a:buFont typeface="Wingdings" pitchFamily="2" charset="2"/>
                        <a:buNone/>
                        <a:tabLst/>
                      </a:pPr>
                      <a:r>
                        <a:rPr kumimoji="0" lang="en-US" sz="1400" b="0" i="1" u="none" strike="noStrike" cap="none" normalizeH="0" baseline="0" dirty="0" smtClean="0">
                          <a:ln>
                            <a:noFill/>
                          </a:ln>
                          <a:solidFill>
                            <a:schemeClr val="tx1"/>
                          </a:solidFill>
                          <a:effectLst/>
                          <a:latin typeface="Verdana" pitchFamily="34" charset="0"/>
                        </a:rPr>
                        <a:t>(Estimated 75 basis points)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9351" name="Text Box 32"/>
          <p:cNvSpPr txBox="1">
            <a:spLocks noChangeArrowheads="1"/>
          </p:cNvSpPr>
          <p:nvPr/>
        </p:nvSpPr>
        <p:spPr bwMode="auto">
          <a:xfrm>
            <a:off x="914400" y="5638800"/>
            <a:ext cx="7696200" cy="623888"/>
          </a:xfrm>
          <a:prstGeom prst="rect">
            <a:avLst/>
          </a:prstGeom>
          <a:noFill/>
          <a:ln w="9525">
            <a:noFill/>
            <a:miter lim="800000"/>
            <a:headEnd/>
            <a:tailEnd/>
          </a:ln>
        </p:spPr>
        <p:txBody>
          <a:bodyPr>
            <a:spAutoFit/>
          </a:bodyPr>
          <a:lstStyle/>
          <a:p>
            <a:pPr>
              <a:spcBef>
                <a:spcPct val="50000"/>
              </a:spcBef>
            </a:pPr>
            <a:r>
              <a:rPr lang="en-US" sz="1400"/>
              <a:t>*Based on a $500 transaction</a:t>
            </a:r>
            <a:endParaRPr lang="en-US" sz="1400">
              <a:latin typeface="Verdana" pitchFamily="34" charset="0"/>
            </a:endParaRPr>
          </a:p>
          <a:p>
            <a:pPr>
              <a:spcBef>
                <a:spcPct val="50000"/>
              </a:spcBef>
            </a:pPr>
            <a:endParaRPr lang="en-US" sz="1400">
              <a:latin typeface="Verdana" pitchFamily="34" charset="0"/>
            </a:endParaRPr>
          </a:p>
        </p:txBody>
      </p:sp>
      <p:sp>
        <p:nvSpPr>
          <p:cNvPr id="3" name="Footer Placeholder 2"/>
          <p:cNvSpPr>
            <a:spLocks noGrp="1"/>
          </p:cNvSpPr>
          <p:nvPr>
            <p:ph type="ftr" sz="quarter" idx="10"/>
          </p:nvPr>
        </p:nvSpPr>
        <p:spPr/>
        <p:txBody>
          <a:bodyPr/>
          <a:lstStyle/>
          <a:p>
            <a:pPr>
              <a:defRPr/>
            </a:pPr>
            <a:fld id="{A4D176A3-A956-4995-A4DE-ABF785CB155D}" type="slidenum">
              <a:rPr lang="en-US" smtClean="0"/>
              <a:t>16</a:t>
            </a:fld>
            <a:endParaRPr lang="en-US" dirty="0"/>
          </a:p>
        </p:txBody>
      </p:sp>
    </p:spTree>
    <p:extLst>
      <p:ext uri="{BB962C8B-B14F-4D97-AF65-F5344CB8AC3E}">
        <p14:creationId xmlns:p14="http://schemas.microsoft.com/office/powerpoint/2010/main" val="3029587088"/>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Title 1"/>
          <p:cNvSpPr>
            <a:spLocks noGrp="1"/>
          </p:cNvSpPr>
          <p:nvPr>
            <p:ph type="ctrTitle" sz="quarter" idx="4294967295"/>
          </p:nvPr>
        </p:nvSpPr>
        <p:spPr>
          <a:xfrm>
            <a:off x="457200" y="2514600"/>
            <a:ext cx="8458200" cy="838200"/>
          </a:xfrm>
        </p:spPr>
        <p:txBody>
          <a:bodyPr anchor="ctr"/>
          <a:lstStyle/>
          <a:p>
            <a:pPr algn="ctr"/>
            <a:r>
              <a:rPr lang="en-US" dirty="0" smtClean="0"/>
              <a:t>Procurement Card Best Practices</a:t>
            </a:r>
          </a:p>
        </p:txBody>
      </p:sp>
      <p:sp>
        <p:nvSpPr>
          <p:cNvPr id="4" name="Footer Placeholder 3"/>
          <p:cNvSpPr>
            <a:spLocks noGrp="1"/>
          </p:cNvSpPr>
          <p:nvPr>
            <p:ph type="ftr" sz="quarter" idx="10"/>
          </p:nvPr>
        </p:nvSpPr>
        <p:spPr/>
        <p:txBody>
          <a:bodyPr/>
          <a:lstStyle/>
          <a:p>
            <a:pPr>
              <a:defRPr/>
            </a:pPr>
            <a:fld id="{489CAF25-48FB-4AC6-82AB-D901AC8C98F0}" type="slidenum">
              <a:rPr lang="en-US" smtClean="0"/>
              <a:t>17</a:t>
            </a:fld>
            <a:endParaRPr lang="en-US"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3"/>
          <p:cNvSpPr>
            <a:spLocks noGrp="1" noChangeArrowheads="1"/>
          </p:cNvSpPr>
          <p:nvPr>
            <p:ph type="body" idx="4294967295"/>
          </p:nvPr>
        </p:nvSpPr>
        <p:spPr/>
        <p:txBody>
          <a:bodyPr/>
          <a:lstStyle/>
          <a:p>
            <a:r>
              <a:rPr lang="en-US" sz="2200" b="1" dirty="0" smtClean="0">
                <a:solidFill>
                  <a:srgbClr val="004C84"/>
                </a:solidFill>
              </a:rPr>
              <a:t>Process: </a:t>
            </a:r>
          </a:p>
          <a:p>
            <a:pPr lvl="1"/>
            <a:r>
              <a:rPr lang="en-US" sz="2000" dirty="0" smtClean="0"/>
              <a:t>Provide bank with a vendor file</a:t>
            </a:r>
          </a:p>
          <a:p>
            <a:pPr lvl="1"/>
            <a:r>
              <a:rPr lang="en-US" sz="2000" dirty="0" smtClean="0"/>
              <a:t>Bank will match the file against our extensive bank and VISA database to determine which of your current vendors are already accepting commercial cards</a:t>
            </a:r>
          </a:p>
          <a:p>
            <a:pPr lvl="1"/>
            <a:r>
              <a:rPr lang="en-US" sz="2000" dirty="0" smtClean="0"/>
              <a:t>Bank will provide you with a detailed analysis outlying all accepting vendors and potential return on investment</a:t>
            </a:r>
          </a:p>
          <a:p>
            <a:pPr lvl="1"/>
            <a:endParaRPr lang="en-US" sz="1800" dirty="0" smtClean="0"/>
          </a:p>
          <a:p>
            <a:r>
              <a:rPr lang="en-US" sz="2200" b="1" dirty="0">
                <a:solidFill>
                  <a:srgbClr val="004C84"/>
                </a:solidFill>
              </a:rPr>
              <a:t>A Vendor Match Analysis is an effective tool for:</a:t>
            </a:r>
          </a:p>
          <a:p>
            <a:pPr lvl="1"/>
            <a:r>
              <a:rPr lang="en-US" sz="2000" dirty="0" smtClean="0"/>
              <a:t>Identifying target vendors for commercial card payments</a:t>
            </a:r>
          </a:p>
          <a:p>
            <a:pPr lvl="1"/>
            <a:r>
              <a:rPr lang="en-US" sz="2000" dirty="0" smtClean="0"/>
              <a:t>Determining spend and rebate potential</a:t>
            </a:r>
          </a:p>
          <a:p>
            <a:pPr lvl="1"/>
            <a:endParaRPr lang="en-US" sz="2000" dirty="0" smtClean="0">
              <a:solidFill>
                <a:schemeClr val="hlink"/>
              </a:solidFill>
            </a:endParaRPr>
          </a:p>
          <a:p>
            <a:pPr lvl="1"/>
            <a:endParaRPr lang="en-US" sz="1800" dirty="0" smtClean="0"/>
          </a:p>
        </p:txBody>
      </p:sp>
      <p:sp>
        <p:nvSpPr>
          <p:cNvPr id="105474" name="Title 4"/>
          <p:cNvSpPr>
            <a:spLocks/>
          </p:cNvSpPr>
          <p:nvPr/>
        </p:nvSpPr>
        <p:spPr bwMode="auto">
          <a:xfrm>
            <a:off x="685800" y="0"/>
            <a:ext cx="8235950" cy="735013"/>
          </a:xfrm>
          <a:prstGeom prst="rect">
            <a:avLst/>
          </a:prstGeom>
          <a:noFill/>
          <a:ln w="9525" algn="ctr">
            <a:noFill/>
            <a:miter lim="800000"/>
            <a:headEnd/>
            <a:tailEnd/>
          </a:ln>
        </p:spPr>
        <p:txBody>
          <a:bodyPr anchor="b"/>
          <a:lstStyle/>
          <a:p>
            <a:pPr eaLnBrk="0" hangingPunct="0"/>
            <a:r>
              <a:rPr lang="en-US" sz="2400" b="1" dirty="0">
                <a:solidFill>
                  <a:srgbClr val="004C84"/>
                </a:solidFill>
                <a:latin typeface="Verdana" pitchFamily="34" charset="0"/>
              </a:rPr>
              <a:t>Best Practices</a:t>
            </a:r>
          </a:p>
        </p:txBody>
      </p:sp>
      <p:sp>
        <p:nvSpPr>
          <p:cNvPr id="105475" name="Title 3"/>
          <p:cNvSpPr>
            <a:spLocks/>
          </p:cNvSpPr>
          <p:nvPr/>
        </p:nvSpPr>
        <p:spPr bwMode="auto">
          <a:xfrm>
            <a:off x="603250" y="609600"/>
            <a:ext cx="8540750" cy="735013"/>
          </a:xfrm>
          <a:prstGeom prst="rect">
            <a:avLst/>
          </a:prstGeom>
          <a:noFill/>
          <a:ln w="9525" algn="ctr">
            <a:noFill/>
            <a:miter lim="800000"/>
            <a:headEnd/>
            <a:tailEnd/>
          </a:ln>
        </p:spPr>
        <p:txBody>
          <a:bodyPr anchor="b"/>
          <a:lstStyle/>
          <a:p>
            <a:pPr algn="ctr" eaLnBrk="0" hangingPunct="0"/>
            <a:r>
              <a:rPr lang="en-US" sz="2400" b="1" dirty="0">
                <a:solidFill>
                  <a:srgbClr val="004C84"/>
                </a:solidFill>
                <a:latin typeface="Verdana" pitchFamily="34" charset="0"/>
              </a:rPr>
              <a:t>Vendor Match</a:t>
            </a:r>
          </a:p>
        </p:txBody>
      </p:sp>
      <p:sp>
        <p:nvSpPr>
          <p:cNvPr id="3" name="Footer Placeholder 2"/>
          <p:cNvSpPr>
            <a:spLocks noGrp="1"/>
          </p:cNvSpPr>
          <p:nvPr>
            <p:ph type="ftr" sz="quarter" idx="10"/>
          </p:nvPr>
        </p:nvSpPr>
        <p:spPr/>
        <p:txBody>
          <a:bodyPr/>
          <a:lstStyle/>
          <a:p>
            <a:pPr>
              <a:defRPr/>
            </a:pPr>
            <a:fld id="{7B25248C-4B42-4438-BA94-5F8763951AB7}" type="slidenum">
              <a:rPr lang="en-US" smtClean="0"/>
              <a:t>18</a:t>
            </a:fld>
            <a:endParaRPr lang="en-US" dirty="0"/>
          </a:p>
        </p:txBody>
      </p:sp>
    </p:spTree>
    <p:extLst>
      <p:ext uri="{BB962C8B-B14F-4D97-AF65-F5344CB8AC3E}">
        <p14:creationId xmlns:p14="http://schemas.microsoft.com/office/powerpoint/2010/main" val="3068913923"/>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3"/>
          <p:cNvSpPr>
            <a:spLocks noGrp="1"/>
          </p:cNvSpPr>
          <p:nvPr>
            <p:ph type="title"/>
          </p:nvPr>
        </p:nvSpPr>
        <p:spPr>
          <a:xfrm>
            <a:off x="457200" y="762000"/>
            <a:ext cx="8540750" cy="457200"/>
          </a:xfrm>
        </p:spPr>
        <p:txBody>
          <a:bodyPr/>
          <a:lstStyle/>
          <a:p>
            <a:r>
              <a:rPr lang="en-US" smtClean="0"/>
              <a:t>*</a:t>
            </a:r>
            <a:r>
              <a:rPr lang="en-US" sz="1200" smtClean="0"/>
              <a:t>Example for discussion only</a:t>
            </a:r>
          </a:p>
        </p:txBody>
      </p:sp>
      <p:sp>
        <p:nvSpPr>
          <p:cNvPr id="5" name="Title 4"/>
          <p:cNvSpPr>
            <a:spLocks/>
          </p:cNvSpPr>
          <p:nvPr/>
        </p:nvSpPr>
        <p:spPr bwMode="auto">
          <a:xfrm>
            <a:off x="685800" y="0"/>
            <a:ext cx="8235950" cy="735013"/>
          </a:xfrm>
          <a:prstGeom prst="rect">
            <a:avLst/>
          </a:prstGeom>
          <a:noFill/>
          <a:ln w="9525" algn="ctr">
            <a:noFill/>
            <a:miter lim="800000"/>
            <a:headEnd/>
            <a:tailEnd/>
          </a:ln>
        </p:spPr>
        <p:txBody>
          <a:bodyPr anchor="b"/>
          <a:lstStyle/>
          <a:p>
            <a:pPr eaLnBrk="0" hangingPunct="0"/>
            <a:r>
              <a:rPr lang="en-US" sz="2400" b="1" dirty="0">
                <a:solidFill>
                  <a:srgbClr val="004C84"/>
                </a:solidFill>
                <a:latin typeface="Verdana" pitchFamily="34" charset="0"/>
              </a:rPr>
              <a:t>Best Practices</a:t>
            </a:r>
          </a:p>
        </p:txBody>
      </p:sp>
      <p:pic>
        <p:nvPicPr>
          <p:cNvPr id="3" name="Picture 2"/>
          <p:cNvPicPr>
            <a:picLocks noChangeAspect="1"/>
          </p:cNvPicPr>
          <p:nvPr/>
        </p:nvPicPr>
        <p:blipFill rotWithShape="1">
          <a:blip r:embed="rId3" cstate="print"/>
          <a:srcRect l="5625" t="20312" r="27501" b="8594"/>
          <a:stretch/>
        </p:blipFill>
        <p:spPr>
          <a:xfrm>
            <a:off x="990600" y="1219200"/>
            <a:ext cx="7391400" cy="4953000"/>
          </a:xfrm>
          <a:prstGeom prst="rect">
            <a:avLst/>
          </a:prstGeom>
        </p:spPr>
      </p:pic>
      <p:sp>
        <p:nvSpPr>
          <p:cNvPr id="4" name="Footer Placeholder 3"/>
          <p:cNvSpPr>
            <a:spLocks noGrp="1"/>
          </p:cNvSpPr>
          <p:nvPr>
            <p:ph type="ftr" sz="quarter" idx="10"/>
          </p:nvPr>
        </p:nvSpPr>
        <p:spPr/>
        <p:txBody>
          <a:bodyPr/>
          <a:lstStyle/>
          <a:p>
            <a:pPr>
              <a:defRPr/>
            </a:pPr>
            <a:fld id="{72D68684-1054-452D-B645-81F402FF6B49}" type="slidenum">
              <a:rPr lang="en-US" smtClean="0"/>
              <a:t>19</a:t>
            </a:fld>
            <a:endParaRPr lang="en-US" dirty="0"/>
          </a:p>
        </p:txBody>
      </p:sp>
    </p:spTree>
    <p:extLst>
      <p:ext uri="{BB962C8B-B14F-4D97-AF65-F5344CB8AC3E}">
        <p14:creationId xmlns:p14="http://schemas.microsoft.com/office/powerpoint/2010/main" val="2162737267"/>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Presenters</a:t>
            </a:r>
            <a:endParaRPr lang="en-US" dirty="0"/>
          </a:p>
        </p:txBody>
      </p:sp>
      <p:sp>
        <p:nvSpPr>
          <p:cNvPr id="3" name="Content Placeholder 2"/>
          <p:cNvSpPr>
            <a:spLocks noGrp="1"/>
          </p:cNvSpPr>
          <p:nvPr>
            <p:ph idx="1"/>
          </p:nvPr>
        </p:nvSpPr>
        <p:spPr/>
        <p:txBody>
          <a:bodyPr/>
          <a:lstStyle/>
          <a:p>
            <a:r>
              <a:rPr lang="en-US" altLang="en-US" sz="2800" dirty="0" smtClean="0">
                <a:effectLst>
                  <a:outerShdw blurRad="38100" dist="38100" dir="2700000" algn="tl">
                    <a:srgbClr val="C0C0C0"/>
                  </a:outerShdw>
                </a:effectLst>
              </a:rPr>
              <a:t>Jay </a:t>
            </a:r>
            <a:r>
              <a:rPr lang="en-US" altLang="en-US" sz="2800" dirty="0">
                <a:effectLst>
                  <a:outerShdw blurRad="38100" dist="38100" dir="2700000" algn="tl">
                    <a:srgbClr val="C0C0C0"/>
                  </a:outerShdw>
                </a:effectLst>
              </a:rPr>
              <a:t>Himes, </a:t>
            </a:r>
            <a:r>
              <a:rPr lang="en-US" altLang="en-US" sz="2800" dirty="0" err="1">
                <a:effectLst>
                  <a:outerShdw blurRad="38100" dist="38100" dir="2700000" algn="tl">
                    <a:srgbClr val="C0C0C0"/>
                  </a:outerShdw>
                </a:effectLst>
              </a:rPr>
              <a:t>EasyProcure</a:t>
            </a:r>
            <a:r>
              <a:rPr lang="en-US" altLang="en-US" sz="2800" dirty="0">
                <a:effectLst>
                  <a:outerShdw blurRad="38100" dist="38100" dir="2700000" algn="tl">
                    <a:srgbClr val="C0C0C0"/>
                  </a:outerShdw>
                </a:effectLst>
              </a:rPr>
              <a:t> &amp; </a:t>
            </a:r>
            <a:r>
              <a:rPr lang="en-US" altLang="en-US" sz="2800" dirty="0" smtClean="0">
                <a:effectLst>
                  <a:outerShdw blurRad="38100" dist="38100" dir="2700000" algn="tl">
                    <a:srgbClr val="C0C0C0"/>
                  </a:outerShdw>
                </a:effectLst>
              </a:rPr>
              <a:t>PASBO</a:t>
            </a:r>
          </a:p>
          <a:p>
            <a:r>
              <a:rPr lang="en-US" altLang="en-US" sz="2800" dirty="0" smtClean="0">
                <a:effectLst>
                  <a:outerShdw blurRad="38100" dist="38100" dir="2700000" algn="tl">
                    <a:srgbClr val="C0C0C0"/>
                  </a:outerShdw>
                </a:effectLst>
              </a:rPr>
              <a:t>Scott </a:t>
            </a:r>
            <a:r>
              <a:rPr lang="en-US" altLang="en-US" sz="2800" dirty="0" err="1">
                <a:effectLst>
                  <a:outerShdw blurRad="38100" dist="38100" dir="2700000" algn="tl">
                    <a:srgbClr val="C0C0C0"/>
                  </a:outerShdw>
                </a:effectLst>
              </a:rPr>
              <a:t>Fratturelli</a:t>
            </a:r>
            <a:r>
              <a:rPr lang="en-US" altLang="en-US" sz="2800" dirty="0">
                <a:effectLst>
                  <a:outerShdw blurRad="38100" dist="38100" dir="2700000" algn="tl">
                    <a:srgbClr val="C0C0C0"/>
                  </a:outerShdw>
                </a:effectLst>
              </a:rPr>
              <a:t> and Kurt Hanna, PNC Treasury </a:t>
            </a:r>
            <a:r>
              <a:rPr lang="en-US" altLang="en-US" sz="2800" dirty="0" smtClean="0">
                <a:effectLst>
                  <a:outerShdw blurRad="38100" dist="38100" dir="2700000" algn="tl">
                    <a:srgbClr val="C0C0C0"/>
                  </a:outerShdw>
                </a:effectLst>
              </a:rPr>
              <a:t>Management</a:t>
            </a:r>
          </a:p>
          <a:p>
            <a:r>
              <a:rPr lang="en-US" altLang="en-US" sz="2800" dirty="0" smtClean="0">
                <a:effectLst>
                  <a:outerShdw blurRad="38100" dist="38100" dir="2700000" algn="tl">
                    <a:srgbClr val="C0C0C0"/>
                  </a:outerShdw>
                </a:effectLst>
              </a:rPr>
              <a:t>Brian </a:t>
            </a:r>
            <a:r>
              <a:rPr lang="en-US" altLang="en-US" sz="2800" dirty="0">
                <a:effectLst>
                  <a:outerShdw blurRad="38100" dist="38100" dir="2700000" algn="tl">
                    <a:srgbClr val="C0C0C0"/>
                  </a:outerShdw>
                </a:effectLst>
              </a:rPr>
              <a:t>Wilson, Hilliard City SD (OH</a:t>
            </a:r>
            <a:r>
              <a:rPr lang="en-US" altLang="en-US" sz="2800" dirty="0" smtClean="0">
                <a:effectLst>
                  <a:outerShdw blurRad="38100" dist="38100" dir="2700000" algn="tl">
                    <a:srgbClr val="C0C0C0"/>
                  </a:outerShdw>
                </a:effectLst>
              </a:rPr>
              <a:t>)</a:t>
            </a:r>
          </a:p>
          <a:p>
            <a:r>
              <a:rPr lang="en-US" altLang="en-US" sz="2800" dirty="0" smtClean="0">
                <a:effectLst>
                  <a:outerShdw blurRad="38100" dist="38100" dir="2700000" algn="tl">
                    <a:srgbClr val="C0C0C0"/>
                  </a:outerShdw>
                </a:effectLst>
              </a:rPr>
              <a:t>Christine </a:t>
            </a:r>
            <a:r>
              <a:rPr lang="en-US" altLang="en-US" sz="2800" dirty="0">
                <a:effectLst>
                  <a:outerShdw blurRad="38100" dist="38100" dir="2700000" algn="tl">
                    <a:srgbClr val="C0C0C0"/>
                  </a:outerShdw>
                </a:effectLst>
              </a:rPr>
              <a:t>Hakes, PRSBA, </a:t>
            </a:r>
            <a:r>
              <a:rPr lang="en-US" altLang="en-US" sz="2800" dirty="0" smtClean="0">
                <a:effectLst>
                  <a:outerShdw blurRad="38100" dist="38100" dir="2700000" algn="tl">
                    <a:srgbClr val="C0C0C0"/>
                  </a:outerShdw>
                </a:effectLst>
              </a:rPr>
              <a:t>Camp </a:t>
            </a:r>
            <a:r>
              <a:rPr lang="en-US" altLang="en-US" sz="2800" dirty="0">
                <a:effectLst>
                  <a:outerShdw blurRad="38100" dist="38100" dir="2700000" algn="tl">
                    <a:srgbClr val="C0C0C0"/>
                  </a:outerShdw>
                </a:effectLst>
              </a:rPr>
              <a:t>Hill SD (PA</a:t>
            </a:r>
            <a:r>
              <a:rPr lang="en-US" altLang="en-US" sz="2800" dirty="0" smtClean="0">
                <a:effectLst>
                  <a:outerShdw blurRad="38100" dist="38100" dir="2700000" algn="tl">
                    <a:srgbClr val="C0C0C0"/>
                  </a:outerShdw>
                </a:effectLst>
              </a:rPr>
              <a:t>)</a:t>
            </a:r>
          </a:p>
          <a:p>
            <a:r>
              <a:rPr lang="en-US" altLang="en-US" sz="2800" dirty="0" smtClean="0">
                <a:effectLst>
                  <a:outerShdw blurRad="38100" dist="38100" dir="2700000" algn="tl">
                    <a:srgbClr val="C0C0C0"/>
                  </a:outerShdw>
                </a:effectLst>
              </a:rPr>
              <a:t>An Tran, PNC Public Finance Group</a:t>
            </a:r>
            <a:r>
              <a:rPr lang="en-US" altLang="en-US" sz="2800" dirty="0">
                <a:effectLst>
                  <a:outerShdw blurRad="38100" dist="38100" dir="2700000" algn="tl">
                    <a:srgbClr val="C0C0C0"/>
                  </a:outerShdw>
                </a:effectLst>
              </a:rPr>
              <a:t/>
            </a:r>
            <a:br>
              <a:rPr lang="en-US" altLang="en-US" sz="2800" dirty="0">
                <a:effectLst>
                  <a:outerShdw blurRad="38100" dist="38100" dir="2700000" algn="tl">
                    <a:srgbClr val="C0C0C0"/>
                  </a:outerShdw>
                </a:effectLst>
              </a:rPr>
            </a:br>
            <a:r>
              <a:rPr lang="en-US" altLang="en-US" sz="1800" dirty="0">
                <a:effectLst>
                  <a:outerShdw blurRad="38100" dist="38100" dir="2700000" algn="tl">
                    <a:srgbClr val="C0C0C0"/>
                  </a:outerShdw>
                </a:effectLst>
              </a:rPr>
              <a:t/>
            </a:r>
            <a:br>
              <a:rPr lang="en-US" altLang="en-US" sz="1800" dirty="0">
                <a:effectLst>
                  <a:outerShdw blurRad="38100" dist="38100" dir="2700000" algn="tl">
                    <a:srgbClr val="C0C0C0"/>
                  </a:outerShdw>
                </a:effectLst>
              </a:rPr>
            </a:br>
            <a:endParaRPr lang="en-US" dirty="0"/>
          </a:p>
        </p:txBody>
      </p:sp>
      <p:sp>
        <p:nvSpPr>
          <p:cNvPr id="5" name="Footer Placeholder 4"/>
          <p:cNvSpPr>
            <a:spLocks noGrp="1"/>
          </p:cNvSpPr>
          <p:nvPr>
            <p:ph type="ftr" sz="quarter" idx="10"/>
          </p:nvPr>
        </p:nvSpPr>
        <p:spPr/>
        <p:txBody>
          <a:bodyPr/>
          <a:lstStyle/>
          <a:p>
            <a:pPr>
              <a:defRPr/>
            </a:pPr>
            <a:fld id="{4DC4C181-2409-4997-9D63-B8162D614D1E}" type="slidenum">
              <a:rPr lang="en-US" smtClean="0"/>
              <a:t>2</a:t>
            </a:fld>
            <a:endParaRPr lang="en-US" dirty="0"/>
          </a:p>
        </p:txBody>
      </p:sp>
    </p:spTree>
    <p:extLst>
      <p:ext uri="{BB962C8B-B14F-4D97-AF65-F5344CB8AC3E}">
        <p14:creationId xmlns:p14="http://schemas.microsoft.com/office/powerpoint/2010/main" val="1736153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p:txBody>
          <a:bodyPr/>
          <a:lstStyle/>
          <a:p>
            <a:r>
              <a:rPr lang="en-US" dirty="0" smtClean="0"/>
              <a:t>Best Practices – Hilliard City Schools</a:t>
            </a:r>
          </a:p>
        </p:txBody>
      </p:sp>
      <p:sp>
        <p:nvSpPr>
          <p:cNvPr id="103426" name="Rectangle 3"/>
          <p:cNvSpPr>
            <a:spLocks noGrp="1" noChangeArrowheads="1"/>
          </p:cNvSpPr>
          <p:nvPr>
            <p:ph type="body" idx="1"/>
          </p:nvPr>
        </p:nvSpPr>
        <p:spPr>
          <a:xfrm>
            <a:off x="603250" y="990600"/>
            <a:ext cx="8388350" cy="4953000"/>
          </a:xfrm>
        </p:spPr>
        <p:txBody>
          <a:bodyPr/>
          <a:lstStyle/>
          <a:p>
            <a:pPr algn="ctr">
              <a:lnSpc>
                <a:spcPct val="90000"/>
              </a:lnSpc>
              <a:buFont typeface="Times" pitchFamily="18" charset="0"/>
              <a:buNone/>
            </a:pPr>
            <a:r>
              <a:rPr lang="en-US" sz="2400" b="1" dirty="0" smtClean="0">
                <a:solidFill>
                  <a:srgbClr val="004C84"/>
                </a:solidFill>
              </a:rPr>
              <a:t>Commonalities of High Performance Commercial Card Programs:</a:t>
            </a:r>
          </a:p>
          <a:p>
            <a:pPr>
              <a:lnSpc>
                <a:spcPct val="90000"/>
              </a:lnSpc>
              <a:buFont typeface="Times" pitchFamily="18" charset="0"/>
              <a:buNone/>
            </a:pPr>
            <a:endParaRPr lang="en-US" sz="1800" b="1" dirty="0" smtClean="0">
              <a:solidFill>
                <a:srgbClr val="004C84"/>
              </a:solidFill>
            </a:endParaRPr>
          </a:p>
          <a:p>
            <a:pPr>
              <a:lnSpc>
                <a:spcPct val="90000"/>
              </a:lnSpc>
            </a:pPr>
            <a:r>
              <a:rPr lang="en-US" sz="2400" dirty="0" smtClean="0"/>
              <a:t>Establish realistic and achievable goals</a:t>
            </a:r>
          </a:p>
          <a:p>
            <a:pPr>
              <a:lnSpc>
                <a:spcPct val="90000"/>
              </a:lnSpc>
            </a:pPr>
            <a:r>
              <a:rPr lang="en-US" sz="2400" dirty="0" smtClean="0"/>
              <a:t>Appropriate distribution and use of cards</a:t>
            </a:r>
          </a:p>
          <a:p>
            <a:pPr>
              <a:lnSpc>
                <a:spcPct val="90000"/>
              </a:lnSpc>
            </a:pPr>
            <a:r>
              <a:rPr lang="en-US" sz="2400" dirty="0" smtClean="0"/>
              <a:t>Enforce policy/procedures, security management and spend controls; Sample policy and procedure guide</a:t>
            </a:r>
          </a:p>
          <a:p>
            <a:pPr>
              <a:lnSpc>
                <a:spcPct val="90000"/>
              </a:lnSpc>
            </a:pPr>
            <a:r>
              <a:rPr lang="en-US" sz="2400" dirty="0" smtClean="0"/>
              <a:t>Establish communication &amp; training activities</a:t>
            </a:r>
          </a:p>
          <a:p>
            <a:pPr>
              <a:lnSpc>
                <a:spcPct val="90000"/>
              </a:lnSpc>
            </a:pPr>
            <a:r>
              <a:rPr lang="en-US" sz="2400" dirty="0" smtClean="0"/>
              <a:t>Timely reconcilement of accounts</a:t>
            </a:r>
          </a:p>
          <a:p>
            <a:pPr lvl="1">
              <a:lnSpc>
                <a:spcPct val="90000"/>
              </a:lnSpc>
              <a:buFontTx/>
              <a:buNone/>
            </a:pPr>
            <a:endParaRPr lang="en-US" sz="1600" dirty="0" smtClean="0"/>
          </a:p>
          <a:p>
            <a:pPr>
              <a:lnSpc>
                <a:spcPct val="90000"/>
              </a:lnSpc>
            </a:pPr>
            <a:endParaRPr lang="en-US" sz="1200" dirty="0" smtClean="0"/>
          </a:p>
        </p:txBody>
      </p:sp>
      <p:sp>
        <p:nvSpPr>
          <p:cNvPr id="3" name="Footer Placeholder 2"/>
          <p:cNvSpPr>
            <a:spLocks noGrp="1"/>
          </p:cNvSpPr>
          <p:nvPr>
            <p:ph type="ftr" sz="quarter" idx="10"/>
          </p:nvPr>
        </p:nvSpPr>
        <p:spPr/>
        <p:txBody>
          <a:bodyPr/>
          <a:lstStyle/>
          <a:p>
            <a:pPr>
              <a:defRPr/>
            </a:pPr>
            <a:fld id="{FA6ACA33-B8D1-4077-8559-7FB1AE2F7031}" type="slidenum">
              <a:rPr lang="en-US" smtClean="0"/>
              <a:t>20</a:t>
            </a:fld>
            <a:endParaRPr lang="en-US" dirty="0"/>
          </a:p>
        </p:txBody>
      </p:sp>
    </p:spTree>
    <p:extLst>
      <p:ext uri="{BB962C8B-B14F-4D97-AF65-F5344CB8AC3E}">
        <p14:creationId xmlns:p14="http://schemas.microsoft.com/office/powerpoint/2010/main" val="11145423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p:txBody>
          <a:bodyPr/>
          <a:lstStyle/>
          <a:p>
            <a:r>
              <a:rPr lang="en-US" dirty="0" smtClean="0"/>
              <a:t>Best </a:t>
            </a:r>
            <a:r>
              <a:rPr lang="en-US" dirty="0"/>
              <a:t>Practices – Hilliard City Schools</a:t>
            </a:r>
            <a:endParaRPr lang="en-US" dirty="0" smtClean="0"/>
          </a:p>
        </p:txBody>
      </p:sp>
      <p:sp>
        <p:nvSpPr>
          <p:cNvPr id="103426" name="Rectangle 3"/>
          <p:cNvSpPr>
            <a:spLocks noGrp="1" noChangeArrowheads="1"/>
          </p:cNvSpPr>
          <p:nvPr>
            <p:ph type="body" idx="1"/>
          </p:nvPr>
        </p:nvSpPr>
        <p:spPr>
          <a:xfrm>
            <a:off x="603250" y="990600"/>
            <a:ext cx="8229600" cy="4953000"/>
          </a:xfrm>
        </p:spPr>
        <p:txBody>
          <a:bodyPr/>
          <a:lstStyle/>
          <a:p>
            <a:pPr algn="ctr">
              <a:lnSpc>
                <a:spcPct val="90000"/>
              </a:lnSpc>
              <a:buFont typeface="Times" pitchFamily="18" charset="0"/>
              <a:buNone/>
            </a:pPr>
            <a:r>
              <a:rPr lang="en-US" sz="2400" b="1" dirty="0" smtClean="0">
                <a:solidFill>
                  <a:srgbClr val="004C84"/>
                </a:solidFill>
              </a:rPr>
              <a:t>Utilizing Online System:</a:t>
            </a:r>
          </a:p>
          <a:p>
            <a:pPr>
              <a:lnSpc>
                <a:spcPct val="90000"/>
              </a:lnSpc>
            </a:pPr>
            <a:endParaRPr lang="en-US" sz="1800" b="1" dirty="0" smtClean="0">
              <a:solidFill>
                <a:srgbClr val="004C84"/>
              </a:solidFill>
            </a:endParaRPr>
          </a:p>
          <a:p>
            <a:pPr>
              <a:lnSpc>
                <a:spcPct val="90000"/>
              </a:lnSpc>
            </a:pPr>
            <a:r>
              <a:rPr lang="en-US" sz="2400" dirty="0" smtClean="0"/>
              <a:t>Card Management</a:t>
            </a:r>
          </a:p>
          <a:p>
            <a:pPr lvl="1">
              <a:lnSpc>
                <a:spcPct val="90000"/>
              </a:lnSpc>
            </a:pPr>
            <a:r>
              <a:rPr lang="en-US" sz="2400" dirty="0" smtClean="0"/>
              <a:t>Issue new cards</a:t>
            </a:r>
          </a:p>
          <a:p>
            <a:pPr lvl="1">
              <a:lnSpc>
                <a:spcPct val="90000"/>
              </a:lnSpc>
            </a:pPr>
            <a:r>
              <a:rPr lang="en-US" sz="2400" dirty="0" smtClean="0"/>
              <a:t>Change limits and cancel cards in real time</a:t>
            </a:r>
          </a:p>
          <a:p>
            <a:pPr lvl="1">
              <a:lnSpc>
                <a:spcPct val="90000"/>
              </a:lnSpc>
            </a:pPr>
            <a:r>
              <a:rPr lang="en-US" sz="2400" dirty="0" smtClean="0"/>
              <a:t>Update MCC restrictions</a:t>
            </a:r>
          </a:p>
          <a:p>
            <a:pPr>
              <a:lnSpc>
                <a:spcPct val="90000"/>
              </a:lnSpc>
            </a:pPr>
            <a:r>
              <a:rPr lang="en-US" sz="2400" dirty="0"/>
              <a:t>Utilize program technology &amp; interfaces</a:t>
            </a:r>
          </a:p>
          <a:p>
            <a:pPr lvl="1">
              <a:lnSpc>
                <a:spcPct val="90000"/>
              </a:lnSpc>
            </a:pPr>
            <a:r>
              <a:rPr lang="en-US" sz="2400" dirty="0" smtClean="0"/>
              <a:t>Automated Posting</a:t>
            </a:r>
          </a:p>
          <a:p>
            <a:pPr lvl="1">
              <a:lnSpc>
                <a:spcPct val="90000"/>
              </a:lnSpc>
            </a:pPr>
            <a:r>
              <a:rPr lang="en-US" sz="2400" dirty="0" smtClean="0"/>
              <a:t>G/L</a:t>
            </a:r>
          </a:p>
          <a:p>
            <a:pPr lvl="1">
              <a:lnSpc>
                <a:spcPct val="90000"/>
              </a:lnSpc>
            </a:pPr>
            <a:r>
              <a:rPr lang="en-US" sz="2400" dirty="0" smtClean="0"/>
              <a:t>Vendor File</a:t>
            </a:r>
          </a:p>
          <a:p>
            <a:pPr>
              <a:lnSpc>
                <a:spcPct val="90000"/>
              </a:lnSpc>
            </a:pPr>
            <a:endParaRPr lang="en-US" sz="2800" dirty="0" smtClean="0"/>
          </a:p>
        </p:txBody>
      </p:sp>
      <p:sp>
        <p:nvSpPr>
          <p:cNvPr id="3" name="Footer Placeholder 2"/>
          <p:cNvSpPr>
            <a:spLocks noGrp="1"/>
          </p:cNvSpPr>
          <p:nvPr>
            <p:ph type="ftr" sz="quarter" idx="10"/>
          </p:nvPr>
        </p:nvSpPr>
        <p:spPr/>
        <p:txBody>
          <a:bodyPr/>
          <a:lstStyle/>
          <a:p>
            <a:pPr>
              <a:defRPr/>
            </a:pPr>
            <a:fld id="{1ADF92CD-1103-4631-BA8A-AC6454B3C471}" type="slidenum">
              <a:rPr lang="en-US" smtClean="0"/>
              <a:t>21</a:t>
            </a:fld>
            <a:endParaRPr lang="en-US" dirty="0"/>
          </a:p>
        </p:txBody>
      </p:sp>
    </p:spTree>
    <p:extLst>
      <p:ext uri="{BB962C8B-B14F-4D97-AF65-F5344CB8AC3E}">
        <p14:creationId xmlns:p14="http://schemas.microsoft.com/office/powerpoint/2010/main" val="8226343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2"/>
          <p:cNvSpPr>
            <a:spLocks noGrp="1" noChangeArrowheads="1"/>
          </p:cNvSpPr>
          <p:nvPr>
            <p:ph type="title"/>
          </p:nvPr>
        </p:nvSpPr>
        <p:spPr/>
        <p:txBody>
          <a:bodyPr/>
          <a:lstStyle/>
          <a:p>
            <a:r>
              <a:rPr lang="en-US" dirty="0" smtClean="0"/>
              <a:t>Best </a:t>
            </a:r>
            <a:r>
              <a:rPr lang="en-US" dirty="0"/>
              <a:t>Practices – Hilliard City Schools</a:t>
            </a:r>
            <a:endParaRPr lang="en-US" dirty="0" smtClean="0"/>
          </a:p>
        </p:txBody>
      </p:sp>
      <p:sp>
        <p:nvSpPr>
          <p:cNvPr id="103426" name="Rectangle 3"/>
          <p:cNvSpPr>
            <a:spLocks noGrp="1" noChangeArrowheads="1"/>
          </p:cNvSpPr>
          <p:nvPr>
            <p:ph type="body" idx="1"/>
          </p:nvPr>
        </p:nvSpPr>
        <p:spPr>
          <a:xfrm>
            <a:off x="603250" y="990600"/>
            <a:ext cx="8229600" cy="4953000"/>
          </a:xfrm>
        </p:spPr>
        <p:txBody>
          <a:bodyPr/>
          <a:lstStyle/>
          <a:p>
            <a:pPr algn="ctr">
              <a:lnSpc>
                <a:spcPct val="90000"/>
              </a:lnSpc>
              <a:buFont typeface="Times" pitchFamily="18" charset="0"/>
              <a:buNone/>
            </a:pPr>
            <a:r>
              <a:rPr lang="en-US" sz="2400" b="1" dirty="0" smtClean="0">
                <a:solidFill>
                  <a:srgbClr val="004C84"/>
                </a:solidFill>
              </a:rPr>
              <a:t>Risky Areas to Monitor:</a:t>
            </a:r>
          </a:p>
          <a:p>
            <a:pPr>
              <a:lnSpc>
                <a:spcPct val="90000"/>
              </a:lnSpc>
              <a:buFont typeface="Times" pitchFamily="18" charset="0"/>
              <a:buNone/>
            </a:pPr>
            <a:endParaRPr lang="en-US" sz="1800" b="1" dirty="0" smtClean="0">
              <a:solidFill>
                <a:srgbClr val="004C84"/>
              </a:solidFill>
            </a:endParaRPr>
          </a:p>
          <a:p>
            <a:pPr>
              <a:lnSpc>
                <a:spcPct val="90000"/>
              </a:lnSpc>
              <a:buFont typeface="+mj-lt"/>
              <a:buAutoNum type="arabicPeriod"/>
            </a:pPr>
            <a:r>
              <a:rPr lang="en-US" sz="2400" dirty="0" smtClean="0"/>
              <a:t>Use of cards at unauthorized vendors</a:t>
            </a:r>
          </a:p>
          <a:p>
            <a:pPr>
              <a:lnSpc>
                <a:spcPct val="90000"/>
              </a:lnSpc>
              <a:buFont typeface="+mj-lt"/>
              <a:buAutoNum type="arabicPeriod"/>
            </a:pPr>
            <a:r>
              <a:rPr lang="en-US" sz="2400" dirty="0" smtClean="0"/>
              <a:t>Types of purchases (bid requirements)</a:t>
            </a:r>
          </a:p>
          <a:p>
            <a:pPr>
              <a:lnSpc>
                <a:spcPct val="90000"/>
              </a:lnSpc>
              <a:buFont typeface="+mj-lt"/>
              <a:buAutoNum type="arabicPeriod"/>
            </a:pPr>
            <a:r>
              <a:rPr lang="en-US" sz="2400" dirty="0" smtClean="0"/>
              <a:t>Personal Use</a:t>
            </a:r>
          </a:p>
          <a:p>
            <a:pPr>
              <a:lnSpc>
                <a:spcPct val="90000"/>
              </a:lnSpc>
            </a:pPr>
            <a:endParaRPr lang="en-US" sz="2400" dirty="0" smtClean="0"/>
          </a:p>
        </p:txBody>
      </p:sp>
      <p:sp>
        <p:nvSpPr>
          <p:cNvPr id="3" name="Footer Placeholder 2"/>
          <p:cNvSpPr>
            <a:spLocks noGrp="1"/>
          </p:cNvSpPr>
          <p:nvPr>
            <p:ph type="ftr" sz="quarter" idx="10"/>
          </p:nvPr>
        </p:nvSpPr>
        <p:spPr/>
        <p:txBody>
          <a:bodyPr/>
          <a:lstStyle/>
          <a:p>
            <a:pPr>
              <a:defRPr/>
            </a:pPr>
            <a:fld id="{0EE90E8F-5E99-4927-AEEF-6C13595AB21D}" type="slidenum">
              <a:rPr lang="en-US" smtClean="0"/>
              <a:t>22</a:t>
            </a:fld>
            <a:endParaRPr lang="en-US" dirty="0"/>
          </a:p>
        </p:txBody>
      </p:sp>
    </p:spTree>
    <p:extLst>
      <p:ext uri="{BB962C8B-B14F-4D97-AF65-F5344CB8AC3E}">
        <p14:creationId xmlns:p14="http://schemas.microsoft.com/office/powerpoint/2010/main" val="2956960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838200" y="1219200"/>
            <a:ext cx="7772400" cy="1500187"/>
          </a:xfrm>
        </p:spPr>
        <p:txBody>
          <a:bodyPr/>
          <a:lstStyle/>
          <a:p>
            <a:pPr algn="ctr"/>
            <a:r>
              <a:rPr lang="en-US" sz="3200" b="1" cap="all" dirty="0" smtClean="0">
                <a:solidFill>
                  <a:srgbClr val="004C84"/>
                </a:solidFill>
                <a:latin typeface="+mj-lt"/>
                <a:ea typeface="+mj-ea"/>
                <a:cs typeface="+mj-cs"/>
              </a:rPr>
              <a:t>Camp Hill </a:t>
            </a:r>
            <a:r>
              <a:rPr lang="en-US" sz="3200" b="1" cap="all" dirty="0">
                <a:solidFill>
                  <a:srgbClr val="004C84"/>
                </a:solidFill>
                <a:latin typeface="+mj-lt"/>
                <a:ea typeface="+mj-ea"/>
                <a:cs typeface="+mj-cs"/>
              </a:rPr>
              <a:t>School District</a:t>
            </a:r>
          </a:p>
        </p:txBody>
      </p:sp>
      <p:sp>
        <p:nvSpPr>
          <p:cNvPr id="7" name="Title 1"/>
          <p:cNvSpPr txBox="1">
            <a:spLocks/>
          </p:cNvSpPr>
          <p:nvPr/>
        </p:nvSpPr>
        <p:spPr bwMode="auto">
          <a:xfrm>
            <a:off x="457200" y="2514600"/>
            <a:ext cx="8458200" cy="83820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b="1">
                <a:solidFill>
                  <a:srgbClr val="004C84"/>
                </a:solidFill>
                <a:latin typeface="+mj-lt"/>
                <a:ea typeface="+mj-ea"/>
                <a:cs typeface="+mj-cs"/>
              </a:defRPr>
            </a:lvl1pPr>
            <a:lvl2pPr algn="l" rtl="0" eaLnBrk="0" fontAlgn="base" hangingPunct="0">
              <a:spcBef>
                <a:spcPct val="0"/>
              </a:spcBef>
              <a:spcAft>
                <a:spcPct val="0"/>
              </a:spcAft>
              <a:defRPr sz="2400" b="1">
                <a:solidFill>
                  <a:srgbClr val="004C84"/>
                </a:solidFill>
                <a:latin typeface="Verdana" pitchFamily="34" charset="0"/>
              </a:defRPr>
            </a:lvl2pPr>
            <a:lvl3pPr algn="l" rtl="0" eaLnBrk="0" fontAlgn="base" hangingPunct="0">
              <a:spcBef>
                <a:spcPct val="0"/>
              </a:spcBef>
              <a:spcAft>
                <a:spcPct val="0"/>
              </a:spcAft>
              <a:defRPr sz="2400" b="1">
                <a:solidFill>
                  <a:srgbClr val="004C84"/>
                </a:solidFill>
                <a:latin typeface="Verdana" pitchFamily="34" charset="0"/>
              </a:defRPr>
            </a:lvl3pPr>
            <a:lvl4pPr algn="l" rtl="0" eaLnBrk="0" fontAlgn="base" hangingPunct="0">
              <a:spcBef>
                <a:spcPct val="0"/>
              </a:spcBef>
              <a:spcAft>
                <a:spcPct val="0"/>
              </a:spcAft>
              <a:defRPr sz="2400" b="1">
                <a:solidFill>
                  <a:srgbClr val="004C84"/>
                </a:solidFill>
                <a:latin typeface="Verdana" pitchFamily="34" charset="0"/>
              </a:defRPr>
            </a:lvl4pPr>
            <a:lvl5pPr algn="l" rtl="0" eaLnBrk="0" fontAlgn="base" hangingPunct="0">
              <a:spcBef>
                <a:spcPct val="0"/>
              </a:spcBef>
              <a:spcAft>
                <a:spcPct val="0"/>
              </a:spcAft>
              <a:defRPr sz="2400" b="1">
                <a:solidFill>
                  <a:srgbClr val="004C84"/>
                </a:solidFill>
                <a:latin typeface="Verdana" pitchFamily="34" charset="0"/>
              </a:defRPr>
            </a:lvl5pPr>
            <a:lvl6pPr marL="457200" algn="l" rtl="0" fontAlgn="base">
              <a:spcBef>
                <a:spcPct val="0"/>
              </a:spcBef>
              <a:spcAft>
                <a:spcPct val="0"/>
              </a:spcAft>
              <a:defRPr sz="2400" b="1">
                <a:solidFill>
                  <a:srgbClr val="004C84"/>
                </a:solidFill>
                <a:latin typeface="Verdana" pitchFamily="34" charset="0"/>
              </a:defRPr>
            </a:lvl6pPr>
            <a:lvl7pPr marL="914400" algn="l" rtl="0" fontAlgn="base">
              <a:spcBef>
                <a:spcPct val="0"/>
              </a:spcBef>
              <a:spcAft>
                <a:spcPct val="0"/>
              </a:spcAft>
              <a:defRPr sz="2400" b="1">
                <a:solidFill>
                  <a:srgbClr val="004C84"/>
                </a:solidFill>
                <a:latin typeface="Verdana" pitchFamily="34" charset="0"/>
              </a:defRPr>
            </a:lvl7pPr>
            <a:lvl8pPr marL="1371600" algn="l" rtl="0" fontAlgn="base">
              <a:spcBef>
                <a:spcPct val="0"/>
              </a:spcBef>
              <a:spcAft>
                <a:spcPct val="0"/>
              </a:spcAft>
              <a:defRPr sz="2400" b="1">
                <a:solidFill>
                  <a:srgbClr val="004C84"/>
                </a:solidFill>
                <a:latin typeface="Verdana" pitchFamily="34" charset="0"/>
              </a:defRPr>
            </a:lvl8pPr>
            <a:lvl9pPr marL="1828800" algn="l" rtl="0" fontAlgn="base">
              <a:spcBef>
                <a:spcPct val="0"/>
              </a:spcBef>
              <a:spcAft>
                <a:spcPct val="0"/>
              </a:spcAft>
              <a:defRPr sz="2400" b="1">
                <a:solidFill>
                  <a:srgbClr val="004C84"/>
                </a:solidFill>
                <a:latin typeface="Verdana" pitchFamily="34" charset="0"/>
              </a:defRPr>
            </a:lvl9pPr>
          </a:lstStyle>
          <a:p>
            <a:pPr algn="ctr"/>
            <a:r>
              <a:rPr lang="en-US" kern="0" dirty="0" smtClean="0"/>
              <a:t>Small School Case Study</a:t>
            </a:r>
          </a:p>
        </p:txBody>
      </p:sp>
      <p:sp>
        <p:nvSpPr>
          <p:cNvPr id="4" name="Footer Placeholder 2"/>
          <p:cNvSpPr>
            <a:spLocks noGrp="1"/>
          </p:cNvSpPr>
          <p:nvPr>
            <p:ph type="ftr" sz="quarter" idx="10"/>
          </p:nvPr>
        </p:nvSpPr>
        <p:spPr>
          <a:xfrm>
            <a:off x="3087688" y="6248400"/>
            <a:ext cx="2895600" cy="476250"/>
          </a:xfrm>
        </p:spPr>
        <p:txBody>
          <a:bodyPr/>
          <a:lstStyle/>
          <a:p>
            <a:pPr>
              <a:defRPr/>
            </a:pPr>
            <a:r>
              <a:rPr lang="en-US" dirty="0" smtClean="0"/>
              <a:t>23</a:t>
            </a:r>
            <a:endParaRPr lang="en-US" dirty="0"/>
          </a:p>
        </p:txBody>
      </p:sp>
    </p:spTree>
    <p:extLst>
      <p:ext uri="{BB962C8B-B14F-4D97-AF65-F5344CB8AC3E}">
        <p14:creationId xmlns:p14="http://schemas.microsoft.com/office/powerpoint/2010/main" val="1477655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Camp Hill School District - Small </a:t>
            </a:r>
            <a:r>
              <a:rPr lang="en-US" dirty="0"/>
              <a:t>S</a:t>
            </a:r>
            <a:r>
              <a:rPr lang="en-US" sz="2400" b="1" dirty="0" smtClean="0"/>
              <a:t>chool </a:t>
            </a:r>
            <a:r>
              <a:rPr lang="en-US" dirty="0"/>
              <a:t>C</a:t>
            </a:r>
            <a:r>
              <a:rPr lang="en-US" sz="2400" b="1" dirty="0" smtClean="0"/>
              <a:t>ase </a:t>
            </a:r>
            <a:r>
              <a:rPr lang="en-US" dirty="0"/>
              <a:t>S</a:t>
            </a:r>
            <a:r>
              <a:rPr lang="en-US" sz="2400" b="1" dirty="0" smtClean="0"/>
              <a:t>tudy</a:t>
            </a:r>
            <a:endParaRPr lang="en-US" sz="2400" b="1" dirty="0"/>
          </a:p>
        </p:txBody>
      </p:sp>
      <p:sp>
        <p:nvSpPr>
          <p:cNvPr id="3" name="Content Placeholder 2"/>
          <p:cNvSpPr>
            <a:spLocks noGrp="1"/>
          </p:cNvSpPr>
          <p:nvPr>
            <p:ph idx="1"/>
          </p:nvPr>
        </p:nvSpPr>
        <p:spPr/>
        <p:txBody>
          <a:bodyPr>
            <a:normAutofit fontScale="92500"/>
          </a:bodyPr>
          <a:lstStyle/>
          <a:p>
            <a:r>
              <a:rPr lang="en-US" sz="3000" dirty="0" smtClean="0"/>
              <a:t>About 25 active cards with varying limits:</a:t>
            </a:r>
          </a:p>
          <a:p>
            <a:pPr lvl="1"/>
            <a:r>
              <a:rPr lang="en-US" sz="2400" dirty="0" smtClean="0"/>
              <a:t>Superintendent			</a:t>
            </a:r>
            <a:endParaRPr lang="en-US" sz="2400" dirty="0"/>
          </a:p>
          <a:p>
            <a:pPr lvl="1"/>
            <a:r>
              <a:rPr lang="en-US" sz="2400" dirty="0"/>
              <a:t>Business </a:t>
            </a:r>
            <a:r>
              <a:rPr lang="en-US" sz="2400" dirty="0" smtClean="0"/>
              <a:t>Administrator </a:t>
            </a:r>
            <a:endParaRPr lang="en-US" sz="2400" dirty="0"/>
          </a:p>
          <a:p>
            <a:pPr lvl="1"/>
            <a:r>
              <a:rPr lang="en-US" sz="2400" dirty="0"/>
              <a:t>Each Principal &amp; building</a:t>
            </a:r>
          </a:p>
          <a:p>
            <a:pPr lvl="1"/>
            <a:r>
              <a:rPr lang="en-US" sz="2400" dirty="0"/>
              <a:t>Food service operations</a:t>
            </a:r>
          </a:p>
          <a:p>
            <a:pPr lvl="1"/>
            <a:r>
              <a:rPr lang="en-US" sz="2400" dirty="0"/>
              <a:t>Band program</a:t>
            </a:r>
          </a:p>
          <a:p>
            <a:pPr lvl="1"/>
            <a:r>
              <a:rPr lang="en-US" sz="2400" dirty="0"/>
              <a:t>Home </a:t>
            </a:r>
            <a:r>
              <a:rPr lang="en-US" sz="2400" dirty="0" smtClean="0"/>
              <a:t>Economics </a:t>
            </a:r>
            <a:r>
              <a:rPr lang="en-US" sz="2400" dirty="0"/>
              <a:t>program</a:t>
            </a:r>
          </a:p>
          <a:p>
            <a:pPr lvl="1"/>
            <a:r>
              <a:rPr lang="en-US" sz="2400" dirty="0" smtClean="0"/>
              <a:t>Four </a:t>
            </a:r>
            <a:r>
              <a:rPr lang="en-US" sz="2400" dirty="0"/>
              <a:t>maintenance (gasoline)</a:t>
            </a:r>
          </a:p>
          <a:p>
            <a:pPr lvl="1"/>
            <a:r>
              <a:rPr lang="en-US" sz="2400" dirty="0"/>
              <a:t>Technology</a:t>
            </a:r>
          </a:p>
          <a:p>
            <a:pPr lvl="1"/>
            <a:r>
              <a:rPr lang="en-US" sz="2400" dirty="0" smtClean="0"/>
              <a:t>Athletics</a:t>
            </a:r>
          </a:p>
          <a:p>
            <a:pPr lvl="1"/>
            <a:r>
              <a:rPr lang="en-US" sz="2400" dirty="0" smtClean="0"/>
              <a:t>Other (special programs, grants, drama)</a:t>
            </a:r>
            <a:endParaRPr lang="en-US" sz="2400" dirty="0"/>
          </a:p>
          <a:p>
            <a:endParaRPr lang="en-US" dirty="0"/>
          </a:p>
        </p:txBody>
      </p:sp>
      <p:sp>
        <p:nvSpPr>
          <p:cNvPr id="4" name="Footer Placeholder 2"/>
          <p:cNvSpPr>
            <a:spLocks noGrp="1"/>
          </p:cNvSpPr>
          <p:nvPr>
            <p:ph type="ftr" sz="quarter" idx="10"/>
          </p:nvPr>
        </p:nvSpPr>
        <p:spPr>
          <a:xfrm>
            <a:off x="3087688" y="6248400"/>
            <a:ext cx="2895600" cy="476250"/>
          </a:xfrm>
        </p:spPr>
        <p:txBody>
          <a:bodyPr/>
          <a:lstStyle/>
          <a:p>
            <a:pPr>
              <a:defRPr/>
            </a:pPr>
            <a:r>
              <a:rPr lang="en-US" dirty="0" smtClean="0"/>
              <a:t>24</a:t>
            </a:r>
            <a:endParaRPr lang="en-US" dirty="0"/>
          </a:p>
        </p:txBody>
      </p:sp>
    </p:spTree>
    <p:extLst>
      <p:ext uri="{BB962C8B-B14F-4D97-AF65-F5344CB8AC3E}">
        <p14:creationId xmlns:p14="http://schemas.microsoft.com/office/powerpoint/2010/main" val="32906704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250" y="52388"/>
            <a:ext cx="8388350" cy="735012"/>
          </a:xfrm>
        </p:spPr>
        <p:txBody>
          <a:bodyPr>
            <a:normAutofit fontScale="90000"/>
          </a:bodyPr>
          <a:lstStyle/>
          <a:p>
            <a:r>
              <a:rPr lang="en-US" sz="2400" b="1" dirty="0" smtClean="0"/>
              <a:t>Camp Hill School District  - Small School Case Study</a:t>
            </a:r>
            <a:endParaRPr lang="en-US" sz="2400" b="1" dirty="0"/>
          </a:p>
        </p:txBody>
      </p:sp>
      <p:sp>
        <p:nvSpPr>
          <p:cNvPr id="3" name="Content Placeholder 2"/>
          <p:cNvSpPr>
            <a:spLocks noGrp="1"/>
          </p:cNvSpPr>
          <p:nvPr>
            <p:ph idx="1"/>
          </p:nvPr>
        </p:nvSpPr>
        <p:spPr/>
        <p:txBody>
          <a:bodyPr>
            <a:normAutofit/>
          </a:bodyPr>
          <a:lstStyle/>
          <a:p>
            <a:r>
              <a:rPr lang="en-US" sz="3200" dirty="0" smtClean="0"/>
              <a:t>Use with most vendors for:</a:t>
            </a:r>
          </a:p>
          <a:p>
            <a:pPr lvl="1"/>
            <a:r>
              <a:rPr lang="en-US" sz="2400" dirty="0" smtClean="0"/>
              <a:t>Technology equipment</a:t>
            </a:r>
          </a:p>
          <a:p>
            <a:pPr lvl="1"/>
            <a:r>
              <a:rPr lang="en-US" sz="2400" dirty="0" smtClean="0"/>
              <a:t>Copiers, equipment contracts</a:t>
            </a:r>
          </a:p>
          <a:p>
            <a:pPr lvl="1"/>
            <a:r>
              <a:rPr lang="en-US" sz="2400" dirty="0" smtClean="0"/>
              <a:t>Gasoline</a:t>
            </a:r>
          </a:p>
          <a:p>
            <a:pPr lvl="1"/>
            <a:r>
              <a:rPr lang="en-US" sz="2400" dirty="0" smtClean="0"/>
              <a:t>Transportation services</a:t>
            </a:r>
          </a:p>
          <a:p>
            <a:pPr lvl="1"/>
            <a:r>
              <a:rPr lang="en-US" sz="2400" dirty="0" smtClean="0"/>
              <a:t>Repairs, maintenance contracts</a:t>
            </a:r>
          </a:p>
          <a:p>
            <a:pPr lvl="1"/>
            <a:r>
              <a:rPr lang="en-US" sz="2400" dirty="0" smtClean="0"/>
              <a:t>Instructional materials &amp; supplies</a:t>
            </a:r>
          </a:p>
          <a:p>
            <a:pPr lvl="1"/>
            <a:r>
              <a:rPr lang="en-US" sz="2400" dirty="0" smtClean="0"/>
              <a:t>Office supplies</a:t>
            </a:r>
          </a:p>
          <a:p>
            <a:endParaRPr lang="en-US" dirty="0"/>
          </a:p>
        </p:txBody>
      </p:sp>
      <p:sp>
        <p:nvSpPr>
          <p:cNvPr id="4" name="Footer Placeholder 3"/>
          <p:cNvSpPr>
            <a:spLocks noGrp="1"/>
          </p:cNvSpPr>
          <p:nvPr>
            <p:ph type="ftr" sz="quarter" idx="10"/>
          </p:nvPr>
        </p:nvSpPr>
        <p:spPr/>
        <p:txBody>
          <a:bodyPr/>
          <a:lstStyle/>
          <a:p>
            <a:pPr>
              <a:defRPr/>
            </a:pPr>
            <a:fld id="{88A96EB0-780D-4CB5-A42E-AFF8DFD758C0}" type="slidenum">
              <a:rPr lang="en-US" smtClean="0"/>
              <a:t>25</a:t>
            </a:fld>
            <a:endParaRPr lang="en-US" dirty="0"/>
          </a:p>
        </p:txBody>
      </p:sp>
    </p:spTree>
    <p:extLst>
      <p:ext uri="{BB962C8B-B14F-4D97-AF65-F5344CB8AC3E}">
        <p14:creationId xmlns:p14="http://schemas.microsoft.com/office/powerpoint/2010/main" val="2586010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dirty="0"/>
              <a:t>Camp Hill School District  - small school case study</a:t>
            </a:r>
            <a:endParaRPr lang="en-US" sz="2400" dirty="0"/>
          </a:p>
        </p:txBody>
      </p:sp>
      <p:sp>
        <p:nvSpPr>
          <p:cNvPr id="3" name="Content Placeholder 2"/>
          <p:cNvSpPr>
            <a:spLocks noGrp="1"/>
          </p:cNvSpPr>
          <p:nvPr>
            <p:ph idx="1"/>
          </p:nvPr>
        </p:nvSpPr>
        <p:spPr/>
        <p:txBody>
          <a:bodyPr/>
          <a:lstStyle/>
          <a:p>
            <a:r>
              <a:rPr lang="en-US" sz="2400" dirty="0" smtClean="0"/>
              <a:t>Eliminated purchase orders and utilized log (budget spreadsheet) for tracking cardholders budget.</a:t>
            </a:r>
          </a:p>
          <a:p>
            <a:r>
              <a:rPr lang="en-US" sz="2400" dirty="0" smtClean="0"/>
              <a:t>Cardholder follows up with documentation (</a:t>
            </a:r>
            <a:r>
              <a:rPr lang="en-US" sz="2400" dirty="0" err="1" smtClean="0"/>
              <a:t>pkg</a:t>
            </a:r>
            <a:r>
              <a:rPr lang="en-US" sz="2400" dirty="0" smtClean="0"/>
              <a:t> slips; order form) and coding. </a:t>
            </a:r>
          </a:p>
          <a:p>
            <a:r>
              <a:rPr lang="en-US" sz="2400" dirty="0" smtClean="0"/>
              <a:t>Monthly cardholder submits to business office. After clerical review (excel file created), Business Administrator  authorizes the total District </a:t>
            </a:r>
            <a:r>
              <a:rPr lang="en-US" sz="2400" dirty="0" err="1" smtClean="0"/>
              <a:t>Pcard</a:t>
            </a:r>
            <a:r>
              <a:rPr lang="en-US" sz="2400" dirty="0" smtClean="0"/>
              <a:t> transfer.</a:t>
            </a:r>
            <a:endParaRPr lang="en-US" sz="2400" dirty="0"/>
          </a:p>
        </p:txBody>
      </p:sp>
      <p:sp>
        <p:nvSpPr>
          <p:cNvPr id="4" name="Footer Placeholder 3"/>
          <p:cNvSpPr>
            <a:spLocks noGrp="1"/>
          </p:cNvSpPr>
          <p:nvPr>
            <p:ph type="ftr" sz="quarter" idx="10"/>
          </p:nvPr>
        </p:nvSpPr>
        <p:spPr/>
        <p:txBody>
          <a:bodyPr/>
          <a:lstStyle/>
          <a:p>
            <a:pPr>
              <a:defRPr/>
            </a:pPr>
            <a:fld id="{569D03F2-F9E3-40C8-A014-C6CFC2811B55}" type="slidenum">
              <a:rPr lang="en-US" smtClean="0"/>
              <a:t>26</a:t>
            </a:fld>
            <a:endParaRPr lang="en-US" dirty="0"/>
          </a:p>
        </p:txBody>
      </p:sp>
    </p:spTree>
    <p:extLst>
      <p:ext uri="{BB962C8B-B14F-4D97-AF65-F5344CB8AC3E}">
        <p14:creationId xmlns:p14="http://schemas.microsoft.com/office/powerpoint/2010/main" val="3564844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Camp Hill School District  - small school case study</a:t>
            </a:r>
            <a:endParaRPr lang="en-US" sz="2400" b="1" dirty="0"/>
          </a:p>
        </p:txBody>
      </p:sp>
      <p:sp>
        <p:nvSpPr>
          <p:cNvPr id="3" name="Content Placeholder 2"/>
          <p:cNvSpPr>
            <a:spLocks noGrp="1"/>
          </p:cNvSpPr>
          <p:nvPr>
            <p:ph idx="1"/>
          </p:nvPr>
        </p:nvSpPr>
        <p:spPr>
          <a:xfrm>
            <a:off x="603250" y="1266825"/>
            <a:ext cx="8388350" cy="4676775"/>
          </a:xfrm>
        </p:spPr>
        <p:txBody>
          <a:bodyPr>
            <a:normAutofit fontScale="92500" lnSpcReduction="10000"/>
          </a:bodyPr>
          <a:lstStyle/>
          <a:p>
            <a:pPr marL="0" indent="0">
              <a:buNone/>
            </a:pPr>
            <a:r>
              <a:rPr lang="en-US" sz="2400" u="sng" dirty="0" smtClean="0"/>
              <a:t>Benefits:</a:t>
            </a:r>
            <a:r>
              <a:rPr lang="en-US" sz="2400" dirty="0" smtClean="0"/>
              <a:t>	</a:t>
            </a:r>
            <a:r>
              <a:rPr lang="en-US" dirty="0" smtClean="0"/>
              <a:t>			</a:t>
            </a:r>
          </a:p>
          <a:p>
            <a:pPr marL="0" indent="0">
              <a:buNone/>
            </a:pPr>
            <a:r>
              <a:rPr lang="en-US" sz="2400" dirty="0" smtClean="0"/>
              <a:t>	Improved efficiencies – less: ”paperwork”, 	follow-up &amp; time</a:t>
            </a:r>
          </a:p>
          <a:p>
            <a:pPr lvl="2">
              <a:buFont typeface="Wingdings" panose="05000000000000000000" pitchFamily="2" charset="2"/>
              <a:buChar char="ü"/>
            </a:pPr>
            <a:r>
              <a:rPr lang="en-US" sz="1800" dirty="0" smtClean="0"/>
              <a:t>Quick turnaround of purchasing and accounts payable means materials are in the classroom sooner and full purchase information is known sooner.</a:t>
            </a:r>
          </a:p>
          <a:p>
            <a:pPr marL="0" indent="0">
              <a:buNone/>
            </a:pPr>
            <a:r>
              <a:rPr lang="en-US" sz="2400" dirty="0" smtClean="0"/>
              <a:t>	Rebates </a:t>
            </a:r>
          </a:p>
          <a:p>
            <a:pPr marL="0" indent="0">
              <a:buNone/>
            </a:pPr>
            <a:r>
              <a:rPr lang="en-US" sz="2400" dirty="0" smtClean="0"/>
              <a:t>	Customer satisfaction (faculty/staff and vendors)</a:t>
            </a:r>
          </a:p>
          <a:p>
            <a:pPr marL="0" indent="0">
              <a:buNone/>
            </a:pPr>
            <a:endParaRPr lang="en-US" dirty="0" smtClean="0"/>
          </a:p>
          <a:p>
            <a:pPr marL="0" indent="0">
              <a:buNone/>
            </a:pPr>
            <a:r>
              <a:rPr lang="en-US" sz="2400" u="sng" dirty="0" smtClean="0"/>
              <a:t>Cautions:</a:t>
            </a:r>
          </a:p>
          <a:p>
            <a:pPr marL="0" indent="0">
              <a:buNone/>
            </a:pPr>
            <a:r>
              <a:rPr lang="en-US" sz="2400" dirty="0" smtClean="0"/>
              <a:t>	Monitor activity –  on-line and monthly statements</a:t>
            </a:r>
          </a:p>
          <a:p>
            <a:pPr marL="0" indent="0">
              <a:buNone/>
            </a:pPr>
            <a:r>
              <a:rPr lang="en-US" sz="2400" dirty="0" smtClean="0"/>
              <a:t>	Clarify responsibility to cardholders (procedures &amp; 	agreement)</a:t>
            </a:r>
          </a:p>
          <a:p>
            <a:pPr marL="0" indent="0">
              <a:buNone/>
            </a:pPr>
            <a:r>
              <a:rPr lang="en-US" dirty="0" smtClean="0"/>
              <a:t>	</a:t>
            </a:r>
            <a:endParaRPr lang="en-US" dirty="0"/>
          </a:p>
        </p:txBody>
      </p:sp>
      <p:sp>
        <p:nvSpPr>
          <p:cNvPr id="4" name="Footer Placeholder 3"/>
          <p:cNvSpPr>
            <a:spLocks noGrp="1"/>
          </p:cNvSpPr>
          <p:nvPr>
            <p:ph type="ftr" sz="quarter" idx="10"/>
          </p:nvPr>
        </p:nvSpPr>
        <p:spPr/>
        <p:txBody>
          <a:bodyPr/>
          <a:lstStyle/>
          <a:p>
            <a:pPr>
              <a:defRPr/>
            </a:pPr>
            <a:fld id="{4034B448-021B-4E71-B3E2-21275B4D6487}" type="slidenum">
              <a:rPr lang="en-US" smtClean="0"/>
              <a:t>27</a:t>
            </a:fld>
            <a:endParaRPr lang="en-US" dirty="0"/>
          </a:p>
        </p:txBody>
      </p:sp>
    </p:spTree>
    <p:extLst>
      <p:ext uri="{BB962C8B-B14F-4D97-AF65-F5344CB8AC3E}">
        <p14:creationId xmlns:p14="http://schemas.microsoft.com/office/powerpoint/2010/main" val="36807038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Joining the Program</a:t>
            </a:r>
            <a:endParaRPr lang="en-US" dirty="0"/>
          </a:p>
        </p:txBody>
      </p:sp>
      <p:sp>
        <p:nvSpPr>
          <p:cNvPr id="3" name="Content Placeholder 2"/>
          <p:cNvSpPr>
            <a:spLocks noGrp="1"/>
          </p:cNvSpPr>
          <p:nvPr>
            <p:ph idx="1"/>
          </p:nvPr>
        </p:nvSpPr>
        <p:spPr>
          <a:xfrm>
            <a:off x="603250" y="1066800"/>
            <a:ext cx="8312150" cy="4876800"/>
          </a:xfrm>
        </p:spPr>
        <p:txBody>
          <a:bodyPr/>
          <a:lstStyle/>
          <a:p>
            <a:pPr>
              <a:lnSpc>
                <a:spcPct val="90000"/>
              </a:lnSpc>
            </a:pPr>
            <a:r>
              <a:rPr lang="en-US" sz="2400" b="1" dirty="0">
                <a:solidFill>
                  <a:srgbClr val="004C84"/>
                </a:solidFill>
              </a:rPr>
              <a:t>Step One:</a:t>
            </a:r>
          </a:p>
          <a:p>
            <a:pPr lvl="1">
              <a:lnSpc>
                <a:spcPct val="90000"/>
              </a:lnSpc>
            </a:pPr>
            <a:r>
              <a:rPr lang="en-US" sz="2400" dirty="0"/>
              <a:t>One Page application – accessible </a:t>
            </a:r>
            <a:r>
              <a:rPr lang="en-US" sz="2400" dirty="0" smtClean="0"/>
              <a:t>online</a:t>
            </a:r>
            <a:endParaRPr lang="en-US" sz="2400" dirty="0"/>
          </a:p>
          <a:p>
            <a:pPr lvl="2">
              <a:lnSpc>
                <a:spcPct val="90000"/>
              </a:lnSpc>
            </a:pPr>
            <a:r>
              <a:rPr lang="en-US" sz="2400" dirty="0"/>
              <a:t>Contact Information section</a:t>
            </a:r>
          </a:p>
          <a:p>
            <a:pPr lvl="2">
              <a:lnSpc>
                <a:spcPct val="90000"/>
              </a:lnSpc>
            </a:pPr>
            <a:r>
              <a:rPr lang="en-US" sz="2400" dirty="0"/>
              <a:t>Entity Information section, most important is</a:t>
            </a:r>
          </a:p>
          <a:p>
            <a:pPr lvl="3">
              <a:lnSpc>
                <a:spcPct val="90000"/>
              </a:lnSpc>
            </a:pPr>
            <a:r>
              <a:rPr lang="en-US" sz="2400" dirty="0"/>
              <a:t>#3 - Monthly credit limit requested for your program - must be provided</a:t>
            </a:r>
          </a:p>
          <a:p>
            <a:pPr lvl="2">
              <a:lnSpc>
                <a:spcPct val="90000"/>
              </a:lnSpc>
            </a:pPr>
            <a:r>
              <a:rPr lang="en-US" sz="2400" dirty="0" smtClean="0"/>
              <a:t>Three </a:t>
            </a:r>
            <a:r>
              <a:rPr lang="en-US" sz="2400" dirty="0"/>
              <a:t>years of audited annual financial reports</a:t>
            </a:r>
          </a:p>
          <a:p>
            <a:pPr lvl="1">
              <a:lnSpc>
                <a:spcPct val="90000"/>
              </a:lnSpc>
            </a:pPr>
            <a:r>
              <a:rPr lang="en-US" sz="2400" dirty="0"/>
              <a:t>Already a PNC procurement card user?</a:t>
            </a:r>
          </a:p>
          <a:p>
            <a:pPr lvl="2">
              <a:lnSpc>
                <a:spcPct val="90000"/>
              </a:lnSpc>
            </a:pPr>
            <a:r>
              <a:rPr lang="en-US" sz="2400" dirty="0"/>
              <a:t>Same one-page application as above</a:t>
            </a:r>
          </a:p>
          <a:p>
            <a:pPr lvl="2">
              <a:lnSpc>
                <a:spcPct val="90000"/>
              </a:lnSpc>
            </a:pPr>
            <a:r>
              <a:rPr lang="en-US" sz="2400" dirty="0"/>
              <a:t>Letter of authorization on school letterhead to transfer; no need for reports</a:t>
            </a:r>
          </a:p>
          <a:p>
            <a:endParaRPr lang="en-US" sz="2400" dirty="0">
              <a:solidFill>
                <a:srgbClr val="004C84"/>
              </a:solidFill>
            </a:endParaRPr>
          </a:p>
        </p:txBody>
      </p:sp>
      <p:sp>
        <p:nvSpPr>
          <p:cNvPr id="6" name="Footer Placeholder 5"/>
          <p:cNvSpPr>
            <a:spLocks noGrp="1"/>
          </p:cNvSpPr>
          <p:nvPr>
            <p:ph type="ftr" sz="quarter" idx="10"/>
          </p:nvPr>
        </p:nvSpPr>
        <p:spPr/>
        <p:txBody>
          <a:bodyPr/>
          <a:lstStyle/>
          <a:p>
            <a:pPr>
              <a:defRPr/>
            </a:pPr>
            <a:fld id="{9314E5AC-4C3B-49A8-A02F-B23DFBCA597C}" type="slidenum">
              <a:rPr lang="en-US" smtClean="0"/>
              <a:t>28</a:t>
            </a:fld>
            <a:endParaRPr lang="en-US" dirty="0"/>
          </a:p>
        </p:txBody>
      </p:sp>
    </p:spTree>
    <p:extLst>
      <p:ext uri="{BB962C8B-B14F-4D97-AF65-F5344CB8AC3E}">
        <p14:creationId xmlns:p14="http://schemas.microsoft.com/office/powerpoint/2010/main" val="146980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Joining the Program</a:t>
            </a:r>
          </a:p>
        </p:txBody>
      </p:sp>
      <p:sp>
        <p:nvSpPr>
          <p:cNvPr id="3" name="Content Placeholder 2"/>
          <p:cNvSpPr>
            <a:spLocks noGrp="1"/>
          </p:cNvSpPr>
          <p:nvPr>
            <p:ph idx="1"/>
          </p:nvPr>
        </p:nvSpPr>
        <p:spPr>
          <a:xfrm>
            <a:off x="603250" y="990600"/>
            <a:ext cx="8229600" cy="4676775"/>
          </a:xfrm>
        </p:spPr>
        <p:txBody>
          <a:bodyPr/>
          <a:lstStyle/>
          <a:p>
            <a:r>
              <a:rPr lang="en-US" sz="2400" b="1" dirty="0">
                <a:solidFill>
                  <a:srgbClr val="004C84"/>
                </a:solidFill>
              </a:rPr>
              <a:t>Step Two:</a:t>
            </a:r>
          </a:p>
          <a:p>
            <a:pPr lvl="1"/>
            <a:r>
              <a:rPr lang="en-US" sz="2400" dirty="0"/>
              <a:t>After credit limit is approved by PNC, representative will make an appointment with you to complete:</a:t>
            </a:r>
          </a:p>
          <a:p>
            <a:pPr lvl="2"/>
            <a:r>
              <a:rPr lang="en-US" sz="2400" dirty="0"/>
              <a:t>PNC Resolution for Extensions of Credit</a:t>
            </a:r>
          </a:p>
          <a:p>
            <a:pPr lvl="2"/>
            <a:r>
              <a:rPr lang="en-US" sz="2400" dirty="0"/>
              <a:t>PNC Master Resolution and Signature Card for New PNC Account (if applicable)</a:t>
            </a:r>
          </a:p>
          <a:p>
            <a:r>
              <a:rPr lang="en-US" sz="2400" b="1" dirty="0">
                <a:solidFill>
                  <a:srgbClr val="004C84"/>
                </a:solidFill>
              </a:rPr>
              <a:t>Step Three:</a:t>
            </a:r>
          </a:p>
          <a:p>
            <a:pPr lvl="1"/>
            <a:r>
              <a:rPr lang="en-US" sz="2400" dirty="0"/>
              <a:t>Card program setup process -  PNC Implementation Team will contact program administrator directly</a:t>
            </a:r>
          </a:p>
          <a:p>
            <a:endParaRPr lang="en-US" sz="2400" dirty="0">
              <a:solidFill>
                <a:srgbClr val="002060"/>
              </a:solidFill>
            </a:endParaRPr>
          </a:p>
        </p:txBody>
      </p:sp>
      <p:sp>
        <p:nvSpPr>
          <p:cNvPr id="5" name="Footer Placeholder 4"/>
          <p:cNvSpPr>
            <a:spLocks noGrp="1"/>
          </p:cNvSpPr>
          <p:nvPr>
            <p:ph type="ftr" sz="quarter" idx="10"/>
          </p:nvPr>
        </p:nvSpPr>
        <p:spPr/>
        <p:txBody>
          <a:bodyPr/>
          <a:lstStyle/>
          <a:p>
            <a:pPr>
              <a:defRPr/>
            </a:pPr>
            <a:fld id="{EE43756F-2A6A-41B6-ABB9-9BBC1916CA1D}" type="slidenum">
              <a:rPr lang="en-US" smtClean="0"/>
              <a:t>29</a:t>
            </a:fld>
            <a:endParaRPr lang="en-US" dirty="0"/>
          </a:p>
        </p:txBody>
      </p:sp>
    </p:spTree>
    <p:extLst>
      <p:ext uri="{BB962C8B-B14F-4D97-AF65-F5344CB8AC3E}">
        <p14:creationId xmlns:p14="http://schemas.microsoft.com/office/powerpoint/2010/main" val="4111774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dirty="0" smtClean="0"/>
              <a:t>Objectives of Today’s Discussion</a:t>
            </a:r>
          </a:p>
        </p:txBody>
      </p:sp>
      <p:sp>
        <p:nvSpPr>
          <p:cNvPr id="17410" name="Rectangle 3"/>
          <p:cNvSpPr>
            <a:spLocks noGrp="1" noChangeArrowheads="1"/>
          </p:cNvSpPr>
          <p:nvPr>
            <p:ph type="body" idx="1"/>
          </p:nvPr>
        </p:nvSpPr>
        <p:spPr>
          <a:xfrm>
            <a:off x="603250" y="990600"/>
            <a:ext cx="8235950" cy="5029200"/>
          </a:xfrm>
        </p:spPr>
        <p:txBody>
          <a:bodyPr/>
          <a:lstStyle/>
          <a:p>
            <a:pPr>
              <a:spcAft>
                <a:spcPct val="50000"/>
              </a:spcAft>
              <a:buFont typeface="Arial" panose="020B0604020202020204" pitchFamily="34" charset="0"/>
              <a:buChar char="•"/>
            </a:pPr>
            <a:r>
              <a:rPr lang="en-US" sz="2000" dirty="0">
                <a:cs typeface="Times New Roman" pitchFamily="18" charset="0"/>
              </a:rPr>
              <a:t>Introduce </a:t>
            </a:r>
            <a:r>
              <a:rPr lang="en-US" sz="2000" dirty="0" smtClean="0">
                <a:cs typeface="Times New Roman" pitchFamily="18" charset="0"/>
              </a:rPr>
              <a:t>EasyProcure</a:t>
            </a:r>
            <a:r>
              <a:rPr lang="en-US" sz="2000" dirty="0">
                <a:cs typeface="Times New Roman" pitchFamily="18" charset="0"/>
              </a:rPr>
              <a:t>, a joint venture between </a:t>
            </a:r>
            <a:r>
              <a:rPr lang="en-US" sz="2000" dirty="0" smtClean="0">
                <a:cs typeface="Times New Roman" pitchFamily="18" charset="0"/>
              </a:rPr>
              <a:t>PASBO, PSBA, PASA, PSDLAF, OASBO</a:t>
            </a:r>
            <a:r>
              <a:rPr lang="en-US" sz="2000" dirty="0">
                <a:cs typeface="Times New Roman" pitchFamily="18" charset="0"/>
              </a:rPr>
              <a:t>, OSBA and BASA </a:t>
            </a:r>
            <a:endParaRPr lang="en-US" sz="2000" dirty="0" smtClean="0">
              <a:cs typeface="Times New Roman" pitchFamily="18" charset="0"/>
            </a:endParaRPr>
          </a:p>
          <a:p>
            <a:pPr>
              <a:spcAft>
                <a:spcPct val="50000"/>
              </a:spcAft>
              <a:buFont typeface="Arial" panose="020B0604020202020204" pitchFamily="34" charset="0"/>
              <a:buChar char="•"/>
            </a:pPr>
            <a:r>
              <a:rPr lang="en-US" sz="2000" dirty="0" smtClean="0"/>
              <a:t>Provide insight into procurement cards and the fast changing commercial payments landscape</a:t>
            </a:r>
          </a:p>
          <a:p>
            <a:pPr>
              <a:spcAft>
                <a:spcPct val="50000"/>
              </a:spcAft>
              <a:buFont typeface="Arial" panose="020B0604020202020204" pitchFamily="34" charset="0"/>
              <a:buChar char="•"/>
            </a:pPr>
            <a:r>
              <a:rPr lang="en-US" sz="2000" dirty="0" smtClean="0"/>
              <a:t>Discuss economic benefits of integrating Purchasing Cards into the Procure-to-Pay </a:t>
            </a:r>
            <a:r>
              <a:rPr lang="en-US" sz="2000" dirty="0"/>
              <a:t>P</a:t>
            </a:r>
            <a:r>
              <a:rPr lang="en-US" sz="2000" dirty="0" smtClean="0"/>
              <a:t>rocess </a:t>
            </a:r>
            <a:endParaRPr lang="en-US" sz="2000" dirty="0" smtClean="0">
              <a:solidFill>
                <a:schemeClr val="hlink"/>
              </a:solidFill>
            </a:endParaRPr>
          </a:p>
          <a:p>
            <a:pPr>
              <a:spcAft>
                <a:spcPct val="50000"/>
              </a:spcAft>
              <a:buFont typeface="Arial" panose="020B0604020202020204" pitchFamily="34" charset="0"/>
              <a:buChar char="•"/>
            </a:pPr>
            <a:r>
              <a:rPr lang="en-US" sz="2000" dirty="0" smtClean="0"/>
              <a:t>Share best practices associated with those entities that have effectively</a:t>
            </a:r>
            <a:r>
              <a:rPr lang="en-US" sz="2000" dirty="0" smtClean="0">
                <a:cs typeface="Times New Roman" pitchFamily="18" charset="0"/>
              </a:rPr>
              <a:t> implemented a payment optimization strategy to generate measurable bottom line revenue and cost savings</a:t>
            </a:r>
          </a:p>
          <a:p>
            <a:pPr>
              <a:spcAft>
                <a:spcPct val="50000"/>
              </a:spcAft>
              <a:buFont typeface="Arial" panose="020B0604020202020204" pitchFamily="34" charset="0"/>
              <a:buChar char="•"/>
            </a:pPr>
            <a:r>
              <a:rPr lang="en-US" sz="2000" dirty="0" smtClean="0">
                <a:cs typeface="Times New Roman" pitchFamily="18" charset="0"/>
              </a:rPr>
              <a:t>Discuss how to join</a:t>
            </a:r>
          </a:p>
          <a:p>
            <a:pPr>
              <a:spcAft>
                <a:spcPct val="50000"/>
              </a:spcAft>
              <a:buFont typeface="Arial" panose="020B0604020202020204" pitchFamily="34" charset="0"/>
              <a:buChar char="•"/>
            </a:pPr>
            <a:r>
              <a:rPr lang="en-US" sz="2000" dirty="0" smtClean="0">
                <a:cs typeface="Times New Roman" pitchFamily="18" charset="0"/>
              </a:rPr>
              <a:t>Q&amp;A</a:t>
            </a:r>
          </a:p>
          <a:p>
            <a:pPr>
              <a:spcBef>
                <a:spcPct val="0"/>
              </a:spcBef>
              <a:buFont typeface="Webdings" pitchFamily="18" charset="2"/>
              <a:buNone/>
            </a:pPr>
            <a:endParaRPr lang="en-US" sz="1800" dirty="0" smtClean="0"/>
          </a:p>
          <a:p>
            <a:pPr>
              <a:spcAft>
                <a:spcPct val="50000"/>
              </a:spcAft>
              <a:buFont typeface="Webdings" pitchFamily="18" charset="2"/>
              <a:buNone/>
            </a:pPr>
            <a:endParaRPr lang="en-US" sz="1800" dirty="0" smtClean="0"/>
          </a:p>
        </p:txBody>
      </p:sp>
      <p:sp>
        <p:nvSpPr>
          <p:cNvPr id="4" name="Footer Placeholder 3"/>
          <p:cNvSpPr>
            <a:spLocks noGrp="1"/>
          </p:cNvSpPr>
          <p:nvPr>
            <p:ph type="ftr" sz="quarter" idx="10"/>
          </p:nvPr>
        </p:nvSpPr>
        <p:spPr/>
        <p:txBody>
          <a:bodyPr/>
          <a:lstStyle/>
          <a:p>
            <a:pPr>
              <a:defRPr/>
            </a:pPr>
            <a:fld id="{E995C829-E069-467C-B645-DF79B7457FFF}" type="slidenum">
              <a:rPr lang="en-US" smtClean="0"/>
              <a:t>3</a:t>
            </a:fld>
            <a:endParaRPr lang="en-US" dirty="0"/>
          </a:p>
        </p:txBody>
      </p:sp>
    </p:spTree>
    <p:extLst>
      <p:ext uri="{BB962C8B-B14F-4D97-AF65-F5344CB8AC3E}">
        <p14:creationId xmlns:p14="http://schemas.microsoft.com/office/powerpoint/2010/main" val="10750681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Title 4"/>
          <p:cNvSpPr>
            <a:spLocks noGrp="1"/>
          </p:cNvSpPr>
          <p:nvPr>
            <p:ph type="title" idx="4294967295"/>
          </p:nvPr>
        </p:nvSpPr>
        <p:spPr>
          <a:xfrm>
            <a:off x="511175" y="-125413"/>
            <a:ext cx="8235950" cy="735013"/>
          </a:xfrm>
        </p:spPr>
        <p:txBody>
          <a:bodyPr/>
          <a:lstStyle/>
          <a:p>
            <a:r>
              <a:rPr lang="en-US" smtClean="0"/>
              <a:t>Q&amp;A</a:t>
            </a:r>
          </a:p>
        </p:txBody>
      </p:sp>
      <p:sp>
        <p:nvSpPr>
          <p:cNvPr id="118786" name="Rectangle 2"/>
          <p:cNvSpPr>
            <a:spLocks noChangeArrowheads="1"/>
          </p:cNvSpPr>
          <p:nvPr/>
        </p:nvSpPr>
        <p:spPr bwMode="auto">
          <a:xfrm>
            <a:off x="923925" y="1524000"/>
            <a:ext cx="5276850" cy="3416320"/>
          </a:xfrm>
          <a:prstGeom prst="rect">
            <a:avLst/>
          </a:prstGeom>
          <a:noFill/>
          <a:ln w="9525">
            <a:noFill/>
            <a:miter lim="800000"/>
            <a:headEnd/>
            <a:tailEnd/>
          </a:ln>
        </p:spPr>
        <p:txBody>
          <a:bodyPr wrap="square">
            <a:spAutoFit/>
          </a:bodyPr>
          <a:lstStyle/>
          <a:p>
            <a:pPr algn="ctr"/>
            <a:r>
              <a:rPr lang="en-US" sz="3200" dirty="0">
                <a:solidFill>
                  <a:srgbClr val="000000"/>
                </a:solidFill>
                <a:latin typeface="Verdana" pitchFamily="34" charset="0"/>
              </a:rPr>
              <a:t>At this time, we encourage you to participate in the Question and Answer portion of the webinar. </a:t>
            </a:r>
          </a:p>
          <a:p>
            <a:pPr algn="ctr"/>
            <a:endParaRPr lang="en-US" dirty="0">
              <a:solidFill>
                <a:srgbClr val="000000"/>
              </a:solidFill>
              <a:latin typeface="Verdana" pitchFamily="34" charset="0"/>
            </a:endParaRPr>
          </a:p>
          <a:p>
            <a:pPr algn="ctr"/>
            <a:endParaRPr lang="en-US" sz="2000" b="1" dirty="0">
              <a:solidFill>
                <a:srgbClr val="F58025"/>
              </a:solidFill>
              <a:latin typeface="Verdana" pitchFamily="34" charset="0"/>
            </a:endParaRPr>
          </a:p>
          <a:p>
            <a:pPr algn="ctr"/>
            <a:endParaRPr lang="en-US" dirty="0">
              <a:solidFill>
                <a:srgbClr val="F58025"/>
              </a:solidFill>
              <a:latin typeface="Verdana" pitchFamily="34" charset="0"/>
            </a:endParaRPr>
          </a:p>
        </p:txBody>
      </p:sp>
      <p:pic>
        <p:nvPicPr>
          <p:cNvPr id="1028" name="Picture 4" descr="https://encrypted-tbn1.gstatic.com/images?q=tbn:ANd9GcTrCWuBPkTiaLoLgxZjSmt3SEhEApes3RjUlSP1PzZ_7Xi3RNn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5999" y="1580540"/>
            <a:ext cx="2853291" cy="2610459"/>
          </a:xfrm>
          <a:prstGeom prst="rect">
            <a:avLst/>
          </a:prstGeom>
          <a:noFill/>
          <a:extLst>
            <a:ext uri="{909E8E84-426E-40DD-AFC4-6F175D3DCCD1}">
              <a14:hiddenFill xmlns:a14="http://schemas.microsoft.com/office/drawing/2010/main">
                <a:solidFill>
                  <a:srgbClr val="FFFFFF"/>
                </a:solidFill>
              </a14:hiddenFill>
            </a:ext>
          </a:extLst>
        </p:spPr>
      </p:pic>
      <p:sp>
        <p:nvSpPr>
          <p:cNvPr id="3" name="Footer Placeholder 2"/>
          <p:cNvSpPr>
            <a:spLocks noGrp="1"/>
          </p:cNvSpPr>
          <p:nvPr>
            <p:ph type="ftr" sz="quarter" idx="10"/>
          </p:nvPr>
        </p:nvSpPr>
        <p:spPr/>
        <p:txBody>
          <a:bodyPr/>
          <a:lstStyle/>
          <a:p>
            <a:pPr>
              <a:defRPr/>
            </a:pPr>
            <a:fld id="{A43F43C0-3DC3-4435-94B9-3C9064696BB8}" type="slidenum">
              <a:rPr lang="en-US" smtClean="0"/>
              <a:t>30</a:t>
            </a:fld>
            <a:endParaRPr lang="en-US" dirty="0"/>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Rectangle 2"/>
          <p:cNvSpPr>
            <a:spLocks noChangeArrowheads="1"/>
          </p:cNvSpPr>
          <p:nvPr/>
        </p:nvSpPr>
        <p:spPr bwMode="auto">
          <a:xfrm>
            <a:off x="457200" y="0"/>
            <a:ext cx="8120063" cy="787400"/>
          </a:xfrm>
          <a:prstGeom prst="rect">
            <a:avLst/>
          </a:prstGeom>
          <a:noFill/>
          <a:ln w="9525">
            <a:noFill/>
            <a:miter lim="800000"/>
            <a:headEnd/>
            <a:tailEnd/>
          </a:ln>
        </p:spPr>
        <p:txBody>
          <a:bodyPr anchor="ctr"/>
          <a:lstStyle/>
          <a:p>
            <a:pPr eaLnBrk="0" hangingPunct="0"/>
            <a:r>
              <a:rPr lang="en-US" sz="2400" b="1" dirty="0">
                <a:solidFill>
                  <a:srgbClr val="004C84"/>
                </a:solidFill>
                <a:latin typeface="Verdana" pitchFamily="34" charset="0"/>
              </a:rPr>
              <a:t>Thank You for Joining </a:t>
            </a:r>
            <a:r>
              <a:rPr lang="en-US" sz="2400" b="1" dirty="0" smtClean="0">
                <a:solidFill>
                  <a:srgbClr val="004C84"/>
                </a:solidFill>
                <a:latin typeface="Verdana" pitchFamily="34" charset="0"/>
              </a:rPr>
              <a:t>Us!</a:t>
            </a:r>
            <a:endParaRPr lang="en-US" sz="2400" b="1" dirty="0">
              <a:solidFill>
                <a:srgbClr val="004C84"/>
              </a:solidFill>
              <a:latin typeface="Verdana" pitchFamily="34" charset="0"/>
            </a:endParaRPr>
          </a:p>
        </p:txBody>
      </p:sp>
      <p:sp>
        <p:nvSpPr>
          <p:cNvPr id="119811" name="Text Box 5"/>
          <p:cNvSpPr txBox="1">
            <a:spLocks noChangeArrowheads="1"/>
          </p:cNvSpPr>
          <p:nvPr/>
        </p:nvSpPr>
        <p:spPr bwMode="auto">
          <a:xfrm>
            <a:off x="2590800" y="4572000"/>
            <a:ext cx="241300" cy="360363"/>
          </a:xfrm>
          <a:prstGeom prst="rect">
            <a:avLst/>
          </a:prstGeom>
          <a:noFill/>
          <a:ln w="9525">
            <a:noFill/>
            <a:miter lim="800000"/>
            <a:headEnd/>
            <a:tailEnd/>
          </a:ln>
        </p:spPr>
        <p:txBody>
          <a:bodyPr wrap="none">
            <a:spAutoFit/>
          </a:bodyPr>
          <a:lstStyle/>
          <a:p>
            <a:pPr eaLnBrk="0" hangingPunct="0">
              <a:spcBef>
                <a:spcPct val="20000"/>
              </a:spcBef>
            </a:pPr>
            <a:r>
              <a:rPr lang="en-US" sz="1600"/>
              <a:t> </a:t>
            </a:r>
          </a:p>
        </p:txBody>
      </p:sp>
      <p:sp>
        <p:nvSpPr>
          <p:cNvPr id="119812" name="Text Box 6"/>
          <p:cNvSpPr txBox="1">
            <a:spLocks noChangeArrowheads="1"/>
          </p:cNvSpPr>
          <p:nvPr/>
        </p:nvSpPr>
        <p:spPr bwMode="auto">
          <a:xfrm>
            <a:off x="574006" y="1127610"/>
            <a:ext cx="3962400" cy="5232202"/>
          </a:xfrm>
          <a:prstGeom prst="rect">
            <a:avLst/>
          </a:prstGeom>
          <a:noFill/>
          <a:ln w="9525">
            <a:noFill/>
            <a:miter lim="800000"/>
            <a:headEnd/>
            <a:tailEnd/>
          </a:ln>
        </p:spPr>
        <p:txBody>
          <a:bodyPr>
            <a:spAutoFit/>
          </a:bodyPr>
          <a:lstStyle/>
          <a:p>
            <a:pPr eaLnBrk="0" hangingPunct="0">
              <a:spcBef>
                <a:spcPct val="50000"/>
              </a:spcBef>
              <a:tabLst>
                <a:tab pos="1141413" algn="l"/>
              </a:tabLst>
            </a:pPr>
            <a:r>
              <a:rPr lang="en-US" sz="1600" b="1" dirty="0" smtClean="0"/>
              <a:t>Scott Fratturelli</a:t>
            </a:r>
            <a:endParaRPr lang="en-US" sz="1600" b="1" dirty="0"/>
          </a:p>
          <a:p>
            <a:pPr eaLnBrk="0" hangingPunct="0">
              <a:spcBef>
                <a:spcPct val="50000"/>
              </a:spcBef>
              <a:tabLst>
                <a:tab pos="1141413" algn="l"/>
              </a:tabLst>
            </a:pPr>
            <a:r>
              <a:rPr lang="en-US" sz="1600" b="1" dirty="0"/>
              <a:t>Vice President, Treasury Management</a:t>
            </a:r>
          </a:p>
          <a:p>
            <a:pPr eaLnBrk="0" hangingPunct="0">
              <a:spcBef>
                <a:spcPct val="50000"/>
              </a:spcBef>
              <a:buClr>
                <a:srgbClr val="0052A4"/>
              </a:buClr>
              <a:buSzPct val="140000"/>
              <a:buFont typeface="Wingdings" pitchFamily="2" charset="2"/>
              <a:buChar char="§"/>
              <a:tabLst>
                <a:tab pos="1141413" algn="l"/>
              </a:tabLst>
            </a:pPr>
            <a:r>
              <a:rPr lang="en-US" sz="1200" dirty="0"/>
              <a:t>  Telephone:	</a:t>
            </a:r>
            <a:r>
              <a:rPr lang="en-US" sz="1200" dirty="0" smtClean="0"/>
              <a:t>614-463-7332</a:t>
            </a:r>
          </a:p>
          <a:p>
            <a:pPr eaLnBrk="0" hangingPunct="0">
              <a:spcBef>
                <a:spcPct val="50000"/>
              </a:spcBef>
              <a:buClr>
                <a:srgbClr val="0052A4"/>
              </a:buClr>
              <a:buSzPct val="140000"/>
              <a:buFont typeface="Wingdings" pitchFamily="2" charset="2"/>
              <a:buChar char="§"/>
              <a:tabLst>
                <a:tab pos="1141413" algn="l"/>
              </a:tabLst>
            </a:pPr>
            <a:r>
              <a:rPr lang="en-US" sz="1200" dirty="0" smtClean="0"/>
              <a:t>  </a:t>
            </a:r>
            <a:r>
              <a:rPr lang="en-US" sz="1200" dirty="0"/>
              <a:t>Email:  	</a:t>
            </a:r>
            <a:r>
              <a:rPr lang="en-US" sz="1200" dirty="0" smtClean="0">
                <a:hlinkClick r:id="rId3"/>
              </a:rPr>
              <a:t>scott.fratturelli@pnc.com</a:t>
            </a:r>
            <a:endParaRPr lang="en-US" sz="1200" dirty="0" smtClean="0"/>
          </a:p>
          <a:p>
            <a:pPr eaLnBrk="0" hangingPunct="0">
              <a:spcBef>
                <a:spcPct val="50000"/>
              </a:spcBef>
              <a:buClr>
                <a:srgbClr val="0052A4"/>
              </a:buClr>
              <a:buSzPct val="140000"/>
              <a:tabLst>
                <a:tab pos="1141413" algn="l"/>
              </a:tabLst>
            </a:pPr>
            <a:endParaRPr lang="en-US" sz="1200" dirty="0" smtClean="0"/>
          </a:p>
          <a:p>
            <a:pPr eaLnBrk="0" hangingPunct="0">
              <a:spcBef>
                <a:spcPct val="50000"/>
              </a:spcBef>
              <a:tabLst>
                <a:tab pos="1141413" algn="l"/>
              </a:tabLst>
            </a:pPr>
            <a:r>
              <a:rPr lang="en-US" sz="1600" b="1" dirty="0"/>
              <a:t>Kurt Hanna</a:t>
            </a:r>
          </a:p>
          <a:p>
            <a:pPr eaLnBrk="0" hangingPunct="0">
              <a:spcBef>
                <a:spcPct val="50000"/>
              </a:spcBef>
              <a:tabLst>
                <a:tab pos="1141413" algn="l"/>
              </a:tabLst>
            </a:pPr>
            <a:r>
              <a:rPr lang="en-US" sz="1600" b="1" dirty="0"/>
              <a:t>Vice President, Treasury Management</a:t>
            </a:r>
          </a:p>
          <a:p>
            <a:pPr eaLnBrk="0" hangingPunct="0">
              <a:spcBef>
                <a:spcPct val="50000"/>
              </a:spcBef>
              <a:buClr>
                <a:srgbClr val="0052A4"/>
              </a:buClr>
              <a:buSzPct val="140000"/>
              <a:buFont typeface="Wingdings" pitchFamily="2" charset="2"/>
              <a:buChar char="§"/>
              <a:tabLst>
                <a:tab pos="1141413" algn="l"/>
              </a:tabLst>
            </a:pPr>
            <a:r>
              <a:rPr lang="en-US" sz="1200" dirty="0"/>
              <a:t>  Telephone:	216-222-2628</a:t>
            </a:r>
          </a:p>
          <a:p>
            <a:pPr eaLnBrk="0" hangingPunct="0">
              <a:spcBef>
                <a:spcPct val="50000"/>
              </a:spcBef>
              <a:buClr>
                <a:srgbClr val="0052A4"/>
              </a:buClr>
              <a:buSzPct val="140000"/>
              <a:buFont typeface="Wingdings" pitchFamily="2" charset="2"/>
              <a:buChar char="§"/>
              <a:tabLst>
                <a:tab pos="1141413" algn="l"/>
              </a:tabLst>
            </a:pPr>
            <a:r>
              <a:rPr lang="en-US" sz="1200" dirty="0"/>
              <a:t>  Email:	</a:t>
            </a:r>
            <a:r>
              <a:rPr lang="en-US" sz="1200" dirty="0" smtClean="0">
                <a:hlinkClick r:id="rId4"/>
              </a:rPr>
              <a:t>kurt.hanna@pnc.com</a:t>
            </a:r>
            <a:endParaRPr lang="en-US" sz="1200" dirty="0" smtClean="0"/>
          </a:p>
          <a:p>
            <a:pPr eaLnBrk="0" hangingPunct="0">
              <a:spcBef>
                <a:spcPct val="50000"/>
              </a:spcBef>
              <a:buClr>
                <a:srgbClr val="0052A4"/>
              </a:buClr>
              <a:buSzPct val="140000"/>
              <a:tabLst>
                <a:tab pos="1141413" algn="l"/>
              </a:tabLst>
            </a:pPr>
            <a:endParaRPr lang="en-US" sz="1200" dirty="0"/>
          </a:p>
          <a:p>
            <a:pPr eaLnBrk="0" hangingPunct="0">
              <a:spcBef>
                <a:spcPct val="50000"/>
              </a:spcBef>
              <a:tabLst>
                <a:tab pos="1141413" algn="l"/>
              </a:tabLst>
            </a:pPr>
            <a:r>
              <a:rPr lang="en-US" sz="1600" b="1" dirty="0" smtClean="0"/>
              <a:t>Laura Custer</a:t>
            </a:r>
            <a:endParaRPr lang="en-US" sz="1600" b="1" dirty="0"/>
          </a:p>
          <a:p>
            <a:pPr eaLnBrk="0" hangingPunct="0">
              <a:spcBef>
                <a:spcPct val="50000"/>
              </a:spcBef>
              <a:tabLst>
                <a:tab pos="1141413" algn="l"/>
              </a:tabLst>
            </a:pPr>
            <a:r>
              <a:rPr lang="en-US" sz="1600" b="1" dirty="0" smtClean="0"/>
              <a:t>EasyProcure OH Program Manager</a:t>
            </a:r>
            <a:endParaRPr lang="en-US" sz="1600" b="1" dirty="0"/>
          </a:p>
          <a:p>
            <a:pPr eaLnBrk="0" hangingPunct="0">
              <a:spcBef>
                <a:spcPct val="50000"/>
              </a:spcBef>
              <a:buClr>
                <a:srgbClr val="0052A4"/>
              </a:buClr>
              <a:buSzPct val="140000"/>
              <a:buFont typeface="Wingdings" pitchFamily="2" charset="2"/>
              <a:buChar char="§"/>
              <a:tabLst>
                <a:tab pos="1141413" algn="l"/>
              </a:tabLst>
            </a:pPr>
            <a:r>
              <a:rPr lang="en-US" sz="1200" dirty="0"/>
              <a:t>  Telephone:	</a:t>
            </a:r>
            <a:r>
              <a:rPr lang="en-US" sz="1200" dirty="0" smtClean="0"/>
              <a:t>614-463-7553</a:t>
            </a:r>
            <a:endParaRPr lang="en-US" sz="1200" dirty="0"/>
          </a:p>
          <a:p>
            <a:pPr eaLnBrk="0" hangingPunct="0">
              <a:spcBef>
                <a:spcPct val="50000"/>
              </a:spcBef>
              <a:buClr>
                <a:srgbClr val="0052A4"/>
              </a:buClr>
              <a:buSzPct val="140000"/>
              <a:buFont typeface="Wingdings" pitchFamily="2" charset="2"/>
              <a:buChar char="§"/>
              <a:tabLst>
                <a:tab pos="1141413" algn="l"/>
              </a:tabLst>
            </a:pPr>
            <a:r>
              <a:rPr lang="en-US" sz="1200" dirty="0"/>
              <a:t>  Email:  	</a:t>
            </a:r>
            <a:r>
              <a:rPr lang="en-US" sz="1200" dirty="0" smtClean="0">
                <a:hlinkClick r:id="rId5"/>
              </a:rPr>
              <a:t>laura.custer@pnc.com</a:t>
            </a:r>
            <a:endParaRPr lang="en-US" sz="1200" dirty="0" smtClean="0"/>
          </a:p>
          <a:p>
            <a:pPr eaLnBrk="0" hangingPunct="0">
              <a:spcBef>
                <a:spcPct val="50000"/>
              </a:spcBef>
              <a:buClr>
                <a:srgbClr val="0052A4"/>
              </a:buClr>
              <a:buSzPct val="140000"/>
              <a:tabLst>
                <a:tab pos="1141413" algn="l"/>
              </a:tabLst>
            </a:pPr>
            <a:r>
              <a:rPr lang="en-US" sz="1200" dirty="0"/>
              <a:t>	</a:t>
            </a:r>
          </a:p>
          <a:p>
            <a:pPr eaLnBrk="0" hangingPunct="0">
              <a:spcBef>
                <a:spcPct val="50000"/>
              </a:spcBef>
              <a:buClr>
                <a:srgbClr val="0052A4"/>
              </a:buClr>
              <a:buSzPct val="140000"/>
              <a:buFont typeface="Wingdings" pitchFamily="2" charset="2"/>
              <a:buChar char="§"/>
              <a:tabLst>
                <a:tab pos="1141413" algn="l"/>
              </a:tabLst>
            </a:pPr>
            <a:endParaRPr lang="en-US" sz="1200" dirty="0"/>
          </a:p>
          <a:p>
            <a:pPr eaLnBrk="0" hangingPunct="0">
              <a:spcBef>
                <a:spcPct val="50000"/>
              </a:spcBef>
              <a:buClr>
                <a:srgbClr val="0052A4"/>
              </a:buClr>
              <a:buSzPct val="140000"/>
              <a:buFont typeface="Wingdings" pitchFamily="2" charset="2"/>
              <a:buChar char="§"/>
              <a:tabLst>
                <a:tab pos="1141413" algn="l"/>
              </a:tabLst>
            </a:pPr>
            <a:endParaRPr lang="en-US" sz="1200" dirty="0"/>
          </a:p>
        </p:txBody>
      </p:sp>
      <p:sp>
        <p:nvSpPr>
          <p:cNvPr id="4" name="Content Placeholder 3"/>
          <p:cNvSpPr>
            <a:spLocks noGrp="1"/>
          </p:cNvSpPr>
          <p:nvPr>
            <p:ph sz="half" idx="2"/>
          </p:nvPr>
        </p:nvSpPr>
        <p:spPr>
          <a:xfrm>
            <a:off x="4536406" y="1127610"/>
            <a:ext cx="4607594" cy="4676775"/>
          </a:xfrm>
        </p:spPr>
        <p:txBody>
          <a:bodyPr/>
          <a:lstStyle/>
          <a:p>
            <a:pPr marL="0" indent="0">
              <a:spcBef>
                <a:spcPct val="50000"/>
              </a:spcBef>
              <a:buNone/>
              <a:tabLst>
                <a:tab pos="1141413" algn="l"/>
              </a:tabLst>
            </a:pPr>
            <a:r>
              <a:rPr lang="en-US" sz="1600" b="1" kern="1200" dirty="0">
                <a:latin typeface="Arial" charset="0"/>
              </a:rPr>
              <a:t>Christine Hakes, PRSBA</a:t>
            </a:r>
          </a:p>
          <a:p>
            <a:pPr marL="0" indent="0">
              <a:spcBef>
                <a:spcPct val="50000"/>
              </a:spcBef>
              <a:buNone/>
              <a:tabLst>
                <a:tab pos="1141413" algn="l"/>
              </a:tabLst>
            </a:pPr>
            <a:r>
              <a:rPr lang="en-US" sz="1600" b="1" kern="1200" dirty="0">
                <a:latin typeface="Arial" charset="0"/>
              </a:rPr>
              <a:t>Business Mgr./Board Secretary, Camp Hill SD</a:t>
            </a:r>
          </a:p>
          <a:p>
            <a:pPr>
              <a:spcBef>
                <a:spcPct val="50000"/>
              </a:spcBef>
              <a:buClr>
                <a:srgbClr val="0052A4"/>
              </a:buClr>
              <a:buSzPct val="140000"/>
              <a:buFont typeface="Wingdings" pitchFamily="2" charset="2"/>
              <a:buChar char="§"/>
              <a:tabLst>
                <a:tab pos="1141413" algn="l"/>
              </a:tabLst>
            </a:pPr>
            <a:r>
              <a:rPr lang="en-US" sz="1200" kern="1200" dirty="0">
                <a:latin typeface="Arial" charset="0"/>
              </a:rPr>
              <a:t>Telephone: </a:t>
            </a:r>
            <a:r>
              <a:rPr lang="en-US" sz="1200" kern="1200" dirty="0" smtClean="0">
                <a:latin typeface="Arial" charset="0"/>
              </a:rPr>
              <a:t>717-901-2400  Ext. 2412</a:t>
            </a:r>
            <a:endParaRPr lang="en-US" sz="1200" kern="1200" dirty="0">
              <a:latin typeface="Arial" charset="0"/>
            </a:endParaRPr>
          </a:p>
          <a:p>
            <a:pPr>
              <a:spcBef>
                <a:spcPct val="50000"/>
              </a:spcBef>
              <a:buClr>
                <a:srgbClr val="0052A4"/>
              </a:buClr>
              <a:buSzPct val="140000"/>
              <a:buFont typeface="Wingdings" pitchFamily="2" charset="2"/>
              <a:buChar char="§"/>
              <a:tabLst>
                <a:tab pos="1141413" algn="l"/>
              </a:tabLst>
            </a:pPr>
            <a:r>
              <a:rPr lang="en-US" sz="1200" kern="1200" dirty="0">
                <a:latin typeface="Arial" charset="0"/>
              </a:rPr>
              <a:t>Email:	</a:t>
            </a:r>
            <a:r>
              <a:rPr lang="en-US" sz="1200" kern="1200" dirty="0">
                <a:latin typeface="Arial" charset="0"/>
                <a:hlinkClick r:id="rId6"/>
              </a:rPr>
              <a:t>chakes@camphillsd.k12.pa.us</a:t>
            </a:r>
            <a:r>
              <a:rPr lang="en-US" sz="1200" kern="1200" dirty="0">
                <a:latin typeface="Arial" charset="0"/>
              </a:rPr>
              <a:t> </a:t>
            </a:r>
          </a:p>
          <a:p>
            <a:pPr>
              <a:spcBef>
                <a:spcPct val="50000"/>
              </a:spcBef>
              <a:buFont typeface="Wingdings" panose="05000000000000000000" pitchFamily="2" charset="2"/>
              <a:buChar char="§"/>
              <a:tabLst>
                <a:tab pos="1141413" algn="l"/>
              </a:tabLst>
            </a:pPr>
            <a:endParaRPr lang="en-US" sz="1200" kern="1200" dirty="0">
              <a:latin typeface="Arial" charset="0"/>
            </a:endParaRPr>
          </a:p>
          <a:p>
            <a:pPr marL="0" indent="0">
              <a:spcBef>
                <a:spcPct val="50000"/>
              </a:spcBef>
              <a:buNone/>
              <a:tabLst>
                <a:tab pos="1141413" algn="l"/>
              </a:tabLst>
            </a:pPr>
            <a:r>
              <a:rPr lang="en-US" sz="1600" b="1" kern="1200" dirty="0" smtClean="0">
                <a:latin typeface="Arial" charset="0"/>
              </a:rPr>
              <a:t>Brian Wilson</a:t>
            </a:r>
          </a:p>
          <a:p>
            <a:pPr marL="0" indent="0">
              <a:spcBef>
                <a:spcPct val="50000"/>
              </a:spcBef>
              <a:buNone/>
              <a:tabLst>
                <a:tab pos="1141413" algn="l"/>
              </a:tabLst>
            </a:pPr>
            <a:r>
              <a:rPr lang="en-US" sz="1600" b="1" kern="1200" dirty="0" smtClean="0">
                <a:latin typeface="Arial" charset="0"/>
              </a:rPr>
              <a:t>Treasurer, Hilliard City Schools</a:t>
            </a:r>
          </a:p>
          <a:p>
            <a:pPr>
              <a:spcBef>
                <a:spcPct val="50000"/>
              </a:spcBef>
              <a:buClr>
                <a:srgbClr val="0052A4"/>
              </a:buClr>
              <a:buSzPct val="140000"/>
              <a:buFont typeface="Wingdings" pitchFamily="2" charset="2"/>
              <a:buChar char="§"/>
              <a:tabLst>
                <a:tab pos="1141413" algn="l"/>
              </a:tabLst>
            </a:pPr>
            <a:r>
              <a:rPr lang="en-US" sz="1200" kern="1200" dirty="0">
                <a:latin typeface="Arial" charset="0"/>
              </a:rPr>
              <a:t>Telephone: </a:t>
            </a:r>
            <a:r>
              <a:rPr lang="en-US" sz="1200" kern="1200" dirty="0" smtClean="0">
                <a:latin typeface="Arial" charset="0"/>
              </a:rPr>
              <a:t>614-921-7000</a:t>
            </a:r>
            <a:endParaRPr lang="en-US" sz="1200" kern="1200" dirty="0">
              <a:latin typeface="Arial" charset="0"/>
            </a:endParaRPr>
          </a:p>
          <a:p>
            <a:pPr>
              <a:spcBef>
                <a:spcPct val="50000"/>
              </a:spcBef>
              <a:buClr>
                <a:srgbClr val="0052A4"/>
              </a:buClr>
              <a:buSzPct val="140000"/>
              <a:buFont typeface="Wingdings" pitchFamily="2" charset="2"/>
              <a:buChar char="§"/>
              <a:tabLst>
                <a:tab pos="1141413" algn="l"/>
              </a:tabLst>
            </a:pPr>
            <a:r>
              <a:rPr lang="en-US" sz="1200" kern="1200" dirty="0">
                <a:latin typeface="Arial" charset="0"/>
              </a:rPr>
              <a:t>Email:	</a:t>
            </a:r>
            <a:r>
              <a:rPr lang="en-US" sz="1200" kern="1200" dirty="0" smtClean="0">
                <a:latin typeface="Arial" charset="0"/>
                <a:hlinkClick r:id="rId7"/>
              </a:rPr>
              <a:t>Brian_Wilson@hboe.org</a:t>
            </a:r>
            <a:endParaRPr lang="en-US" sz="1200" kern="1200" dirty="0" smtClean="0">
              <a:latin typeface="Arial" charset="0"/>
            </a:endParaRPr>
          </a:p>
          <a:p>
            <a:pPr marL="0" lvl="0" indent="0">
              <a:spcBef>
                <a:spcPct val="50000"/>
              </a:spcBef>
              <a:buClrTx/>
              <a:buNone/>
              <a:tabLst>
                <a:tab pos="1141413" algn="l"/>
              </a:tabLst>
            </a:pPr>
            <a:endParaRPr lang="en-US" sz="1200" b="1" kern="1200" dirty="0" smtClean="0">
              <a:solidFill>
                <a:srgbClr val="000000"/>
              </a:solidFill>
              <a:latin typeface="Arial" charset="0"/>
            </a:endParaRPr>
          </a:p>
          <a:p>
            <a:pPr marL="0" lvl="0" indent="0">
              <a:spcBef>
                <a:spcPct val="50000"/>
              </a:spcBef>
              <a:buClrTx/>
              <a:buNone/>
              <a:tabLst>
                <a:tab pos="1141413" algn="l"/>
              </a:tabLst>
            </a:pPr>
            <a:r>
              <a:rPr lang="en-US" sz="1600" b="1" kern="1200" dirty="0" smtClean="0">
                <a:solidFill>
                  <a:srgbClr val="000000"/>
                </a:solidFill>
                <a:latin typeface="Arial" charset="0"/>
              </a:rPr>
              <a:t>An Tran</a:t>
            </a:r>
            <a:endParaRPr lang="en-US" sz="1600" b="1" kern="1200" dirty="0">
              <a:solidFill>
                <a:srgbClr val="000000"/>
              </a:solidFill>
              <a:latin typeface="Arial" charset="0"/>
            </a:endParaRPr>
          </a:p>
          <a:p>
            <a:pPr marL="0" lvl="0" indent="0">
              <a:spcBef>
                <a:spcPct val="50000"/>
              </a:spcBef>
              <a:buClrTx/>
              <a:buNone/>
              <a:tabLst>
                <a:tab pos="1141413" algn="l"/>
              </a:tabLst>
            </a:pPr>
            <a:r>
              <a:rPr lang="en-US" sz="1600" b="1" kern="1200" dirty="0" smtClean="0">
                <a:solidFill>
                  <a:srgbClr val="000000"/>
                </a:solidFill>
                <a:latin typeface="Arial" charset="0"/>
              </a:rPr>
              <a:t>EasyProcure PA Program Manager</a:t>
            </a:r>
            <a:endParaRPr lang="en-US" sz="1600" b="1" kern="1200" dirty="0">
              <a:solidFill>
                <a:srgbClr val="000000"/>
              </a:solidFill>
              <a:latin typeface="Arial" charset="0"/>
            </a:endParaRPr>
          </a:p>
          <a:p>
            <a:pPr marL="0" lvl="0" indent="0">
              <a:spcBef>
                <a:spcPct val="50000"/>
              </a:spcBef>
              <a:buClr>
                <a:srgbClr val="0052A4"/>
              </a:buClr>
              <a:buSzPct val="140000"/>
              <a:buFont typeface="Wingdings" pitchFamily="2" charset="2"/>
              <a:buChar char="§"/>
              <a:tabLst>
                <a:tab pos="1141413" algn="l"/>
              </a:tabLst>
            </a:pPr>
            <a:r>
              <a:rPr lang="en-US" sz="1200" kern="1200" dirty="0">
                <a:solidFill>
                  <a:srgbClr val="000000"/>
                </a:solidFill>
                <a:latin typeface="Arial" charset="0"/>
              </a:rPr>
              <a:t>  Telephone:	</a:t>
            </a:r>
            <a:r>
              <a:rPr lang="en-US" sz="1200" kern="1200" dirty="0" smtClean="0">
                <a:solidFill>
                  <a:srgbClr val="000000"/>
                </a:solidFill>
                <a:latin typeface="Arial" charset="0"/>
              </a:rPr>
              <a:t>215-585-4978</a:t>
            </a:r>
            <a:endParaRPr lang="en-US" sz="1200" kern="1200" dirty="0">
              <a:solidFill>
                <a:srgbClr val="000000"/>
              </a:solidFill>
              <a:latin typeface="Arial" charset="0"/>
            </a:endParaRPr>
          </a:p>
          <a:p>
            <a:pPr marL="0" lvl="0" indent="0">
              <a:spcBef>
                <a:spcPct val="50000"/>
              </a:spcBef>
              <a:buClr>
                <a:srgbClr val="0052A4"/>
              </a:buClr>
              <a:buSzPct val="140000"/>
              <a:buFont typeface="Wingdings" pitchFamily="2" charset="2"/>
              <a:buChar char="§"/>
              <a:tabLst>
                <a:tab pos="1141413" algn="l"/>
              </a:tabLst>
            </a:pPr>
            <a:r>
              <a:rPr lang="en-US" sz="1200" kern="1200" dirty="0">
                <a:solidFill>
                  <a:srgbClr val="000000"/>
                </a:solidFill>
                <a:latin typeface="Arial" charset="0"/>
              </a:rPr>
              <a:t>  Email:  	</a:t>
            </a:r>
            <a:r>
              <a:rPr lang="en-US" sz="1200" kern="1200" dirty="0" smtClean="0">
                <a:solidFill>
                  <a:srgbClr val="000000"/>
                </a:solidFill>
                <a:latin typeface="Arial" charset="0"/>
                <a:hlinkClick r:id="rId5"/>
              </a:rPr>
              <a:t>an.tran@pnc.com</a:t>
            </a:r>
            <a:endParaRPr lang="en-US" sz="1200" kern="1200" dirty="0">
              <a:solidFill>
                <a:srgbClr val="000000"/>
              </a:solidFill>
              <a:latin typeface="Arial" charset="0"/>
            </a:endParaRPr>
          </a:p>
          <a:p>
            <a:pPr marL="0" lvl="0" indent="0">
              <a:spcBef>
                <a:spcPct val="50000"/>
              </a:spcBef>
              <a:buClr>
                <a:srgbClr val="0052A4"/>
              </a:buClr>
              <a:buSzPct val="140000"/>
              <a:buNone/>
              <a:tabLst>
                <a:tab pos="1141413" algn="l"/>
              </a:tabLst>
            </a:pPr>
            <a:r>
              <a:rPr lang="en-US" sz="1200" kern="1200" dirty="0">
                <a:solidFill>
                  <a:srgbClr val="000000"/>
                </a:solidFill>
                <a:latin typeface="Arial" charset="0"/>
              </a:rPr>
              <a:t>	</a:t>
            </a:r>
          </a:p>
          <a:p>
            <a:pPr>
              <a:spcBef>
                <a:spcPct val="50000"/>
              </a:spcBef>
              <a:buClr>
                <a:srgbClr val="0052A4"/>
              </a:buClr>
              <a:buSzPct val="140000"/>
              <a:buFont typeface="Wingdings" pitchFamily="2" charset="2"/>
              <a:buChar char="§"/>
              <a:tabLst>
                <a:tab pos="1141413" algn="l"/>
              </a:tabLst>
            </a:pPr>
            <a:endParaRPr lang="en-US" sz="1600" b="1" kern="1200" dirty="0" smtClean="0">
              <a:latin typeface="Arial" charset="0"/>
            </a:endParaRPr>
          </a:p>
          <a:p>
            <a:pPr>
              <a:spcBef>
                <a:spcPct val="50000"/>
              </a:spcBef>
              <a:buClr>
                <a:srgbClr val="0052A4"/>
              </a:buClr>
              <a:buSzPct val="140000"/>
              <a:buFont typeface="Wingdings" pitchFamily="2" charset="2"/>
              <a:buChar char="§"/>
              <a:tabLst>
                <a:tab pos="1141413" algn="l"/>
              </a:tabLst>
            </a:pPr>
            <a:endParaRPr lang="en-US" sz="1600" b="1" kern="1200" dirty="0" smtClean="0">
              <a:latin typeface="Arial" charset="0"/>
            </a:endParaRPr>
          </a:p>
          <a:p>
            <a:pPr marL="0" indent="0">
              <a:spcBef>
                <a:spcPct val="50000"/>
              </a:spcBef>
              <a:buClr>
                <a:srgbClr val="0052A4"/>
              </a:buClr>
              <a:buSzPct val="140000"/>
              <a:buNone/>
              <a:tabLst>
                <a:tab pos="1141413" algn="l"/>
              </a:tabLst>
            </a:pPr>
            <a:endParaRPr lang="en-US" sz="1600" b="1" kern="1200" dirty="0">
              <a:latin typeface="Arial" charset="0"/>
            </a:endParaRPr>
          </a:p>
        </p:txBody>
      </p:sp>
      <p:sp>
        <p:nvSpPr>
          <p:cNvPr id="3" name="Footer Placeholder 2"/>
          <p:cNvSpPr>
            <a:spLocks noGrp="1"/>
          </p:cNvSpPr>
          <p:nvPr>
            <p:ph type="ftr" sz="quarter" idx="10"/>
          </p:nvPr>
        </p:nvSpPr>
        <p:spPr/>
        <p:txBody>
          <a:bodyPr/>
          <a:lstStyle/>
          <a:p>
            <a:pPr>
              <a:defRPr/>
            </a:pPr>
            <a:fld id="{3BA6B975-87B2-4466-8EFD-4E4C32F018F3}" type="slidenum">
              <a:rPr lang="en-US" smtClean="0"/>
              <a:t>31</a:t>
            </a:fld>
            <a:endParaRPr lang="en-US" dirty="0"/>
          </a:p>
        </p:txBody>
      </p:sp>
    </p:spTree>
    <p:extLst>
      <p:ext uri="{BB962C8B-B14F-4D97-AF65-F5344CB8AC3E}">
        <p14:creationId xmlns:p14="http://schemas.microsoft.com/office/powerpoint/2010/main" val="20939655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Title 5"/>
          <p:cNvSpPr>
            <a:spLocks noGrp="1"/>
          </p:cNvSpPr>
          <p:nvPr>
            <p:ph type="title" idx="4294967295"/>
          </p:nvPr>
        </p:nvSpPr>
        <p:spPr>
          <a:xfrm>
            <a:off x="481013" y="-117475"/>
            <a:ext cx="8235950" cy="735013"/>
          </a:xfrm>
        </p:spPr>
        <p:txBody>
          <a:bodyPr/>
          <a:lstStyle/>
          <a:p>
            <a:r>
              <a:rPr lang="en-US" smtClean="0"/>
              <a:t>Disclosure </a:t>
            </a:r>
          </a:p>
        </p:txBody>
      </p:sp>
      <p:sp>
        <p:nvSpPr>
          <p:cNvPr id="122882" name="Text Box 2"/>
          <p:cNvSpPr txBox="1">
            <a:spLocks noChangeArrowheads="1"/>
          </p:cNvSpPr>
          <p:nvPr/>
        </p:nvSpPr>
        <p:spPr bwMode="auto">
          <a:xfrm>
            <a:off x="642938" y="1219200"/>
            <a:ext cx="7772400" cy="4114800"/>
          </a:xfrm>
          <a:prstGeom prst="rect">
            <a:avLst/>
          </a:prstGeom>
          <a:noFill/>
          <a:ln w="9525">
            <a:noFill/>
            <a:miter lim="800000"/>
            <a:headEnd/>
            <a:tailEnd/>
          </a:ln>
        </p:spPr>
        <p:txBody>
          <a:bodyPr tIns="91440" bIns="91440"/>
          <a:lstStyle/>
          <a:p>
            <a:pPr eaLnBrk="0" hangingPunct="0">
              <a:lnSpc>
                <a:spcPct val="115000"/>
              </a:lnSpc>
            </a:pPr>
            <a:r>
              <a:rPr lang="en-US" dirty="0">
                <a:latin typeface="Calibri" pitchFamily="34" charset="0"/>
                <a:ea typeface="Calibri" pitchFamily="34" charset="0"/>
                <a:cs typeface="Times New Roman" pitchFamily="18" charset="0"/>
              </a:rPr>
              <a:t> </a:t>
            </a:r>
          </a:p>
          <a:p>
            <a:pPr eaLnBrk="0" hangingPunct="0">
              <a:lnSpc>
                <a:spcPct val="115000"/>
              </a:lnSpc>
            </a:pPr>
            <a:r>
              <a:rPr lang="en-US" sz="1100" i="1" dirty="0">
                <a:latin typeface="Verdana" pitchFamily="34" charset="0"/>
                <a:ea typeface="Calibri" pitchFamily="34" charset="0"/>
                <a:cs typeface="Times New Roman" pitchFamily="18" charset="0"/>
              </a:rPr>
              <a:t>The web seminar and/or materials were prepared for general  information purposes only and are not intended as legal, tax, accounting or  financial advice,  or recommendations to buy or sell securities or currencies or to engage in any specific transactions, and do not purport to be comprehensive.  Under no circumstances should any information contained in the web seminar, and/or materials be used or considered as an offer or a solicitation of an offer to participate in any particular transaction or strategy.  Any reliance upon any such information is solely and exclusively at your own risk. Please consult your own counsel, accountant or other advisor regarding your specific situation.  Any views expressed in the web seminar and/or materials are subject to change without notice due to market conditions and other factors.  </a:t>
            </a:r>
            <a:endParaRPr lang="en-US" dirty="0">
              <a:latin typeface="Calibri" pitchFamily="34" charset="0"/>
              <a:ea typeface="Calibri" pitchFamily="34" charset="0"/>
              <a:cs typeface="Times New Roman" pitchFamily="18" charset="0"/>
            </a:endParaRPr>
          </a:p>
          <a:p>
            <a:pPr eaLnBrk="0" hangingPunct="0">
              <a:lnSpc>
                <a:spcPct val="115000"/>
              </a:lnSpc>
            </a:pPr>
            <a:r>
              <a:rPr lang="en-US" sz="1100" i="1" dirty="0">
                <a:latin typeface="Verdana" pitchFamily="34" charset="0"/>
                <a:ea typeface="Calibri" pitchFamily="34" charset="0"/>
                <a:cs typeface="Times New Roman" pitchFamily="18" charset="0"/>
              </a:rPr>
              <a:t> </a:t>
            </a:r>
            <a:endParaRPr lang="en-US" dirty="0">
              <a:latin typeface="Calibri" pitchFamily="34" charset="0"/>
              <a:ea typeface="Calibri" pitchFamily="34" charset="0"/>
              <a:cs typeface="Times New Roman" pitchFamily="18" charset="0"/>
            </a:endParaRPr>
          </a:p>
          <a:p>
            <a:pPr eaLnBrk="0" hangingPunct="0">
              <a:lnSpc>
                <a:spcPct val="115000"/>
              </a:lnSpc>
            </a:pPr>
            <a:r>
              <a:rPr lang="en-US" sz="1100" i="1" dirty="0" smtClean="0">
                <a:latin typeface="Verdana" pitchFamily="34" charset="0"/>
                <a:ea typeface="Calibri" pitchFamily="34" charset="0"/>
                <a:cs typeface="Times New Roman" pitchFamily="18" charset="0"/>
              </a:rPr>
              <a:t>PNC is a registered mark of The PNC Financial Services Group, Inc. (“PNC”).  Bank deposit, treasury management and lending products and services, and investment and wealth management, and fiduciary services are provided by PNC Bank, National Association, a wholly-owned subsidiary of PNC and </a:t>
            </a:r>
            <a:r>
              <a:rPr lang="en-US" sz="1100" b="1" i="1" dirty="0" smtClean="0">
                <a:latin typeface="Verdana" pitchFamily="34" charset="0"/>
                <a:ea typeface="Calibri" pitchFamily="34" charset="0"/>
                <a:cs typeface="Times New Roman" pitchFamily="18" charset="0"/>
              </a:rPr>
              <a:t>Member FDIC</a:t>
            </a:r>
            <a:r>
              <a:rPr lang="en-US" sz="1100" i="1" dirty="0" smtClean="0">
                <a:latin typeface="Verdana" pitchFamily="34" charset="0"/>
                <a:ea typeface="Calibri" pitchFamily="34" charset="0"/>
                <a:cs typeface="Times New Roman" pitchFamily="18" charset="0"/>
              </a:rPr>
              <a:t>. Lending products and services, as well as certain other banking products and services, require credit approval. PNC does not provide legal, tax or accounting advice. </a:t>
            </a:r>
          </a:p>
          <a:p>
            <a:pPr eaLnBrk="0" hangingPunct="0">
              <a:lnSpc>
                <a:spcPct val="115000"/>
              </a:lnSpc>
            </a:pPr>
            <a:endParaRPr lang="en-US" sz="1100" i="1" dirty="0" smtClean="0">
              <a:latin typeface="Verdana" pitchFamily="34" charset="0"/>
              <a:ea typeface="Calibri" pitchFamily="34" charset="0"/>
              <a:cs typeface="Times New Roman" pitchFamily="18" charset="0"/>
            </a:endParaRPr>
          </a:p>
          <a:p>
            <a:pPr eaLnBrk="0" hangingPunct="0">
              <a:lnSpc>
                <a:spcPct val="115000"/>
              </a:lnSpc>
            </a:pPr>
            <a:endParaRPr lang="en-US" dirty="0" smtClean="0">
              <a:latin typeface="Calibri" pitchFamily="34" charset="0"/>
              <a:ea typeface="Calibri" pitchFamily="34" charset="0"/>
              <a:cs typeface="Times New Roman" pitchFamily="18" charset="0"/>
            </a:endParaRPr>
          </a:p>
          <a:p>
            <a:pPr eaLnBrk="0" hangingPunct="0">
              <a:lnSpc>
                <a:spcPct val="115000"/>
              </a:lnSpc>
            </a:pPr>
            <a:r>
              <a:rPr lang="en-US" sz="1100" i="1" dirty="0">
                <a:latin typeface="Verdana" pitchFamily="34" charset="0"/>
                <a:ea typeface="Calibri" pitchFamily="34" charset="0"/>
                <a:cs typeface="Times New Roman" pitchFamily="18" charset="0"/>
              </a:rPr>
              <a:t> </a:t>
            </a:r>
            <a:endParaRPr lang="en-US" dirty="0">
              <a:latin typeface="Calibri" pitchFamily="34" charset="0"/>
              <a:ea typeface="Calibri" pitchFamily="34" charset="0"/>
              <a:cs typeface="Times New Roman" pitchFamily="18" charset="0"/>
            </a:endParaRPr>
          </a:p>
          <a:p>
            <a:pPr eaLnBrk="0" hangingPunct="0">
              <a:lnSpc>
                <a:spcPct val="115000"/>
              </a:lnSpc>
            </a:pPr>
            <a:r>
              <a:rPr lang="en-US" sz="1100" i="1" dirty="0">
                <a:latin typeface="Verdana" pitchFamily="34" charset="0"/>
                <a:ea typeface="Calibri" pitchFamily="34" charset="0"/>
                <a:cs typeface="Times New Roman" pitchFamily="18" charset="0"/>
              </a:rPr>
              <a:t>©2012 The PNC Financial Services Group, Inc. All rights reserved.</a:t>
            </a:r>
            <a:endParaRPr lang="en-US" dirty="0">
              <a:latin typeface="Calibri" pitchFamily="34" charset="0"/>
              <a:ea typeface="Calibri" pitchFamily="34" charset="0"/>
              <a:cs typeface="Times New Roman" pitchFamily="18" charset="0"/>
            </a:endParaRPr>
          </a:p>
          <a:p>
            <a:pPr>
              <a:buClr>
                <a:srgbClr val="00589E"/>
              </a:buClr>
            </a:pPr>
            <a:endParaRPr lang="en-US" sz="1000" dirty="0">
              <a:solidFill>
                <a:srgbClr val="000000"/>
              </a:solidFill>
              <a:ea typeface="Calibri" pitchFamily="34" charset="0"/>
              <a:cs typeface="Times New Roman" pitchFamily="18" charset="0"/>
            </a:endParaRPr>
          </a:p>
          <a:p>
            <a:pPr>
              <a:buClr>
                <a:srgbClr val="00589E"/>
              </a:buClr>
            </a:pPr>
            <a:r>
              <a:rPr lang="en-US" sz="1000" dirty="0">
                <a:solidFill>
                  <a:srgbClr val="000000"/>
                </a:solidFill>
                <a:ea typeface="Calibri" pitchFamily="34" charset="0"/>
                <a:cs typeface="Times New Roman" pitchFamily="18" charset="0"/>
              </a:rPr>
              <a:t>	</a:t>
            </a:r>
            <a:r>
              <a:rPr lang="en-US" sz="1600" dirty="0">
                <a:solidFill>
                  <a:srgbClr val="000000"/>
                </a:solidFill>
                <a:ea typeface="Calibri" pitchFamily="34" charset="0"/>
                <a:cs typeface="Times New Roman" pitchFamily="18" charset="0"/>
              </a:rPr>
              <a:t>		</a:t>
            </a:r>
          </a:p>
        </p:txBody>
      </p:sp>
      <p:sp>
        <p:nvSpPr>
          <p:cNvPr id="3" name="Footer Placeholder 2"/>
          <p:cNvSpPr>
            <a:spLocks noGrp="1"/>
          </p:cNvSpPr>
          <p:nvPr>
            <p:ph type="ftr" sz="quarter" idx="10"/>
          </p:nvPr>
        </p:nvSpPr>
        <p:spPr/>
        <p:txBody>
          <a:bodyPr/>
          <a:lstStyle/>
          <a:p>
            <a:pPr>
              <a:defRPr/>
            </a:pPr>
            <a:fld id="{AD134B3E-242C-4CDD-A6A2-3B00591A8AF2}" type="slidenum">
              <a:rPr lang="en-US" smtClean="0"/>
              <a:t>32</a:t>
            </a:fld>
            <a:endParaRPr lang="en-US" dirty="0"/>
          </a:p>
        </p:txBody>
      </p:sp>
    </p:spTree>
    <p:extLst>
      <p:ext uri="{BB962C8B-B14F-4D97-AF65-F5344CB8AC3E}">
        <p14:creationId xmlns:p14="http://schemas.microsoft.com/office/powerpoint/2010/main" val="47517759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1" name="Rectangle 2"/>
          <p:cNvSpPr>
            <a:spLocks noGrp="1" noChangeArrowheads="1"/>
          </p:cNvSpPr>
          <p:nvPr>
            <p:ph type="title" idx="4294967295"/>
          </p:nvPr>
        </p:nvSpPr>
        <p:spPr/>
        <p:txBody>
          <a:bodyPr/>
          <a:lstStyle/>
          <a:p>
            <a:pPr eaLnBrk="1" hangingPunct="1"/>
            <a:r>
              <a:rPr lang="en-US" dirty="0" smtClean="0"/>
              <a:t>What is EasyProcure?</a:t>
            </a:r>
          </a:p>
        </p:txBody>
      </p:sp>
      <p:sp>
        <p:nvSpPr>
          <p:cNvPr id="112642" name="Rectangle 3"/>
          <p:cNvSpPr>
            <a:spLocks noGrp="1" noChangeArrowheads="1"/>
          </p:cNvSpPr>
          <p:nvPr>
            <p:ph idx="4294967295"/>
          </p:nvPr>
        </p:nvSpPr>
        <p:spPr>
          <a:xfrm>
            <a:off x="685800" y="990600"/>
            <a:ext cx="8229600" cy="5029200"/>
          </a:xfrm>
        </p:spPr>
        <p:txBody>
          <a:bodyPr/>
          <a:lstStyle/>
          <a:p>
            <a:pPr>
              <a:spcAft>
                <a:spcPts val="338"/>
              </a:spcAft>
              <a:buNone/>
            </a:pPr>
            <a:r>
              <a:rPr lang="en-US" dirty="0" smtClean="0"/>
              <a:t>Joint Venture of:</a:t>
            </a:r>
          </a:p>
          <a:p>
            <a:pPr>
              <a:spcAft>
                <a:spcPts val="338"/>
              </a:spcAft>
              <a:buNone/>
            </a:pPr>
            <a:endParaRPr lang="en-US" dirty="0" smtClean="0"/>
          </a:p>
          <a:p>
            <a:pPr>
              <a:spcAft>
                <a:spcPts val="338"/>
              </a:spcAft>
            </a:pPr>
            <a:r>
              <a:rPr lang="en-US" sz="2400" dirty="0" smtClean="0"/>
              <a:t>Program created in PA in 2005 – Ohio joined in 2010</a:t>
            </a:r>
          </a:p>
          <a:p>
            <a:r>
              <a:rPr lang="en-US" sz="2400" dirty="0"/>
              <a:t>No fee PNC Bank Visa© purchasing card (Accepted anywhere Visa© commercial cards are accepted) </a:t>
            </a:r>
          </a:p>
          <a:p>
            <a:r>
              <a:rPr lang="en-US" sz="2400" dirty="0"/>
              <a:t>Rebates </a:t>
            </a:r>
            <a:r>
              <a:rPr lang="en-US" sz="2400" dirty="0" smtClean="0"/>
              <a:t>- </a:t>
            </a:r>
            <a:r>
              <a:rPr lang="en-US" sz="2400" dirty="0"/>
              <a:t>The rebates are based upon program spend from June 1 to May 31 </a:t>
            </a:r>
            <a:r>
              <a:rPr lang="en-US" sz="2400" b="1" dirty="0"/>
              <a:t>earning a rebate on the first dollar you spend! </a:t>
            </a:r>
            <a:endParaRPr lang="en-US" sz="2400" b="1" dirty="0" smtClean="0"/>
          </a:p>
          <a:p>
            <a:pPr lvl="1"/>
            <a:r>
              <a:rPr lang="en-US" sz="2000" dirty="0" smtClean="0"/>
              <a:t>An </a:t>
            </a:r>
            <a:r>
              <a:rPr lang="en-US" sz="2000" dirty="0"/>
              <a:t>aggregate total of participants’ purchases </a:t>
            </a:r>
            <a:r>
              <a:rPr lang="en-US" sz="2000" i="1" u="sng" dirty="0" smtClean="0"/>
              <a:t>in both states </a:t>
            </a:r>
            <a:r>
              <a:rPr lang="en-US" sz="2000" dirty="0" smtClean="0"/>
              <a:t>during </a:t>
            </a:r>
            <a:r>
              <a:rPr lang="en-US" sz="2000" dirty="0"/>
              <a:t>a 12 month period determines the level of rebate </a:t>
            </a:r>
            <a:r>
              <a:rPr lang="en-US" sz="2000" dirty="0" smtClean="0"/>
              <a:t>earnings</a:t>
            </a:r>
            <a:endParaRPr lang="en-US" sz="2000" dirty="0"/>
          </a:p>
          <a:p>
            <a:pPr>
              <a:spcAft>
                <a:spcPts val="338"/>
              </a:spcAft>
              <a:buNone/>
            </a:pPr>
            <a:endParaRPr lang="en-US" dirty="0" smtClean="0"/>
          </a:p>
        </p:txBody>
      </p:sp>
      <p:pic>
        <p:nvPicPr>
          <p:cNvPr id="112643" name="Picture 4" descr="pasbologo"/>
          <p:cNvPicPr>
            <a:picLocks noChangeAspect="1" noChangeArrowheads="1"/>
          </p:cNvPicPr>
          <p:nvPr/>
        </p:nvPicPr>
        <p:blipFill>
          <a:blip r:embed="rId3" cstate="print"/>
          <a:srcRect/>
          <a:stretch>
            <a:fillRect/>
          </a:stretch>
        </p:blipFill>
        <p:spPr bwMode="auto">
          <a:xfrm>
            <a:off x="3352800" y="914400"/>
            <a:ext cx="515938" cy="482600"/>
          </a:xfrm>
          <a:prstGeom prst="rect">
            <a:avLst/>
          </a:prstGeom>
          <a:noFill/>
          <a:ln w="9525">
            <a:noFill/>
            <a:miter lim="800000"/>
            <a:headEnd/>
            <a:tailEnd/>
          </a:ln>
        </p:spPr>
      </p:pic>
      <p:pic>
        <p:nvPicPr>
          <p:cNvPr id="112644" name="Picture 5" descr="pasalogo"/>
          <p:cNvPicPr>
            <a:picLocks noChangeAspect="1" noChangeArrowheads="1"/>
          </p:cNvPicPr>
          <p:nvPr/>
        </p:nvPicPr>
        <p:blipFill>
          <a:blip r:embed="rId4" cstate="print"/>
          <a:srcRect/>
          <a:stretch>
            <a:fillRect/>
          </a:stretch>
        </p:blipFill>
        <p:spPr bwMode="auto">
          <a:xfrm>
            <a:off x="2590800" y="914400"/>
            <a:ext cx="531813" cy="373063"/>
          </a:xfrm>
          <a:prstGeom prst="rect">
            <a:avLst/>
          </a:prstGeom>
          <a:noFill/>
          <a:ln w="9525">
            <a:noFill/>
            <a:miter lim="800000"/>
            <a:headEnd/>
            <a:tailEnd/>
          </a:ln>
        </p:spPr>
      </p:pic>
      <p:pic>
        <p:nvPicPr>
          <p:cNvPr id="112645" name="Picture 6" descr="psbalogo"/>
          <p:cNvPicPr>
            <a:picLocks noChangeAspect="1" noChangeArrowheads="1"/>
          </p:cNvPicPr>
          <p:nvPr/>
        </p:nvPicPr>
        <p:blipFill>
          <a:blip r:embed="rId5" cstate="print"/>
          <a:srcRect/>
          <a:stretch>
            <a:fillRect/>
          </a:stretch>
        </p:blipFill>
        <p:spPr bwMode="auto">
          <a:xfrm>
            <a:off x="4038600" y="990600"/>
            <a:ext cx="860425" cy="338138"/>
          </a:xfrm>
          <a:prstGeom prst="rect">
            <a:avLst/>
          </a:prstGeom>
          <a:noFill/>
          <a:ln w="9525">
            <a:noFill/>
            <a:miter lim="800000"/>
            <a:headEnd/>
            <a:tailEnd/>
          </a:ln>
        </p:spPr>
      </p:pic>
      <p:pic>
        <p:nvPicPr>
          <p:cNvPr id="112646" name="Picture 7" descr="PSDLAFLogo"/>
          <p:cNvPicPr>
            <a:picLocks noChangeAspect="1" noChangeArrowheads="1"/>
          </p:cNvPicPr>
          <p:nvPr/>
        </p:nvPicPr>
        <p:blipFill>
          <a:blip r:embed="rId6" cstate="print"/>
          <a:srcRect/>
          <a:stretch>
            <a:fillRect/>
          </a:stretch>
        </p:blipFill>
        <p:spPr bwMode="auto">
          <a:xfrm>
            <a:off x="5105400" y="914400"/>
            <a:ext cx="635000" cy="381000"/>
          </a:xfrm>
          <a:prstGeom prst="rect">
            <a:avLst/>
          </a:prstGeom>
          <a:noFill/>
          <a:ln w="9525">
            <a:noFill/>
            <a:miter lim="800000"/>
            <a:headEnd/>
            <a:tailEnd/>
          </a:ln>
        </p:spPr>
      </p:pic>
      <p:pic>
        <p:nvPicPr>
          <p:cNvPr id="112647" name="Picture 10" descr="OASBO Logo"/>
          <p:cNvPicPr>
            <a:picLocks noChangeAspect="1" noChangeArrowheads="1"/>
          </p:cNvPicPr>
          <p:nvPr/>
        </p:nvPicPr>
        <p:blipFill>
          <a:blip r:embed="rId7" cstate="print"/>
          <a:srcRect/>
          <a:stretch>
            <a:fillRect/>
          </a:stretch>
        </p:blipFill>
        <p:spPr bwMode="auto">
          <a:xfrm>
            <a:off x="5867400" y="914400"/>
            <a:ext cx="1073150" cy="409575"/>
          </a:xfrm>
          <a:prstGeom prst="rect">
            <a:avLst/>
          </a:prstGeom>
          <a:noFill/>
          <a:ln w="9525">
            <a:noFill/>
            <a:miter lim="800000"/>
            <a:headEnd/>
            <a:tailEnd/>
          </a:ln>
        </p:spPr>
      </p:pic>
      <p:pic>
        <p:nvPicPr>
          <p:cNvPr id="112648" name="Picture 0" descr="OSBA 3 color logo FHMX.JPG"/>
          <p:cNvPicPr>
            <a:picLocks noChangeAspect="1" noChangeArrowheads="1"/>
          </p:cNvPicPr>
          <p:nvPr/>
        </p:nvPicPr>
        <p:blipFill>
          <a:blip r:embed="rId8" cstate="print"/>
          <a:srcRect/>
          <a:stretch>
            <a:fillRect/>
          </a:stretch>
        </p:blipFill>
        <p:spPr bwMode="auto">
          <a:xfrm>
            <a:off x="7086600" y="914400"/>
            <a:ext cx="457200" cy="457200"/>
          </a:xfrm>
          <a:prstGeom prst="rect">
            <a:avLst/>
          </a:prstGeom>
          <a:noFill/>
          <a:ln w="9525">
            <a:noFill/>
            <a:miter lim="800000"/>
            <a:headEnd/>
            <a:tailEnd/>
          </a:ln>
        </p:spPr>
      </p:pic>
      <p:pic>
        <p:nvPicPr>
          <p:cNvPr id="112649" name="Picture 0" descr="BASA logo.JPG"/>
          <p:cNvPicPr>
            <a:picLocks noChangeAspect="1" noChangeArrowheads="1"/>
          </p:cNvPicPr>
          <p:nvPr/>
        </p:nvPicPr>
        <p:blipFill>
          <a:blip r:embed="rId9" cstate="print"/>
          <a:srcRect/>
          <a:stretch>
            <a:fillRect/>
          </a:stretch>
        </p:blipFill>
        <p:spPr bwMode="auto">
          <a:xfrm>
            <a:off x="7772400" y="838200"/>
            <a:ext cx="481013" cy="565150"/>
          </a:xfrm>
          <a:prstGeom prst="rect">
            <a:avLst/>
          </a:prstGeom>
          <a:noFill/>
          <a:ln w="9525">
            <a:noFill/>
            <a:miter lim="800000"/>
            <a:headEnd/>
            <a:tailEnd/>
          </a:ln>
        </p:spPr>
      </p:pic>
      <p:sp>
        <p:nvSpPr>
          <p:cNvPr id="3" name="Footer Placeholder 2"/>
          <p:cNvSpPr>
            <a:spLocks noGrp="1"/>
          </p:cNvSpPr>
          <p:nvPr>
            <p:ph type="ftr" sz="quarter" idx="10"/>
          </p:nvPr>
        </p:nvSpPr>
        <p:spPr/>
        <p:txBody>
          <a:bodyPr/>
          <a:lstStyle/>
          <a:p>
            <a:pPr>
              <a:defRPr/>
            </a:pPr>
            <a:fld id="{A986ADDA-4960-40CC-8EE3-901E6BCF41E5}" type="slidenum">
              <a:rPr lang="en-US" smtClean="0"/>
              <a:t>4</a:t>
            </a:fld>
            <a:endParaRPr lang="en-US" dirty="0"/>
          </a:p>
        </p:txBody>
      </p:sp>
    </p:spTree>
    <p:extLst>
      <p:ext uri="{BB962C8B-B14F-4D97-AF65-F5344CB8AC3E}">
        <p14:creationId xmlns:p14="http://schemas.microsoft.com/office/powerpoint/2010/main" val="27116461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err="1"/>
              <a:t>EasyProcure</a:t>
            </a:r>
            <a:r>
              <a:rPr lang="en-US" dirty="0"/>
              <a:t>?</a:t>
            </a:r>
          </a:p>
        </p:txBody>
      </p:sp>
      <p:sp>
        <p:nvSpPr>
          <p:cNvPr id="3" name="Content Placeholder 2"/>
          <p:cNvSpPr>
            <a:spLocks noGrp="1"/>
          </p:cNvSpPr>
          <p:nvPr>
            <p:ph idx="1"/>
          </p:nvPr>
        </p:nvSpPr>
        <p:spPr/>
        <p:txBody>
          <a:bodyPr/>
          <a:lstStyle/>
          <a:p>
            <a:r>
              <a:rPr lang="en-US" sz="2400" dirty="0"/>
              <a:t>PNC—State of PA procurement card provider</a:t>
            </a:r>
          </a:p>
          <a:p>
            <a:r>
              <a:rPr lang="en-US" sz="2400" dirty="0"/>
              <a:t>Rapid growth, rapid acceptance</a:t>
            </a:r>
          </a:p>
          <a:p>
            <a:r>
              <a:rPr lang="en-US" sz="2400" dirty="0"/>
              <a:t>More schools, more </a:t>
            </a:r>
            <a:r>
              <a:rPr lang="en-US" sz="2400" dirty="0" smtClean="0"/>
              <a:t>spend, more rebates to schools</a:t>
            </a:r>
            <a:endParaRPr lang="en-US" sz="2400" dirty="0"/>
          </a:p>
          <a:p>
            <a:r>
              <a:rPr lang="en-US" sz="2400" dirty="0"/>
              <a:t>PNC acquisition of National City Bank opened the door for the joint effort </a:t>
            </a:r>
            <a:r>
              <a:rPr lang="en-US" sz="2400" dirty="0" smtClean="0"/>
              <a:t>between PA and Ohio in 2010</a:t>
            </a:r>
          </a:p>
          <a:p>
            <a:r>
              <a:rPr lang="en-US" sz="2400" dirty="0" smtClean="0"/>
              <a:t>Joined together for spend aggregation but independent state governance and policy. </a:t>
            </a:r>
            <a:endParaRPr lang="en-US" sz="2400" dirty="0"/>
          </a:p>
        </p:txBody>
      </p:sp>
      <p:sp>
        <p:nvSpPr>
          <p:cNvPr id="5" name="Footer Placeholder 4"/>
          <p:cNvSpPr>
            <a:spLocks noGrp="1"/>
          </p:cNvSpPr>
          <p:nvPr>
            <p:ph type="ftr" sz="quarter" idx="10"/>
          </p:nvPr>
        </p:nvSpPr>
        <p:spPr/>
        <p:txBody>
          <a:bodyPr/>
          <a:lstStyle/>
          <a:p>
            <a:pPr>
              <a:defRPr/>
            </a:pPr>
            <a:fld id="{F15DFF10-0597-4108-8DA1-F7F31DD14C8E}" type="slidenum">
              <a:rPr lang="en-US" smtClean="0"/>
              <a:t>5</a:t>
            </a:fld>
            <a:endParaRPr lang="en-US" dirty="0"/>
          </a:p>
        </p:txBody>
      </p:sp>
    </p:spTree>
    <p:extLst>
      <p:ext uri="{BB962C8B-B14F-4D97-AF65-F5344CB8AC3E}">
        <p14:creationId xmlns:p14="http://schemas.microsoft.com/office/powerpoint/2010/main" val="19219700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2"/>
          <p:cNvSpPr>
            <a:spLocks noGrp="1" noChangeArrowheads="1"/>
          </p:cNvSpPr>
          <p:nvPr>
            <p:ph type="title"/>
          </p:nvPr>
        </p:nvSpPr>
        <p:spPr/>
        <p:txBody>
          <a:bodyPr/>
          <a:lstStyle/>
          <a:p>
            <a:r>
              <a:rPr lang="en-US" smtClean="0"/>
              <a:t>EasyProcure-Program Growth</a:t>
            </a:r>
          </a:p>
        </p:txBody>
      </p:sp>
      <p:graphicFrame>
        <p:nvGraphicFramePr>
          <p:cNvPr id="5" name="Chart 4"/>
          <p:cNvGraphicFramePr>
            <a:graphicFrameLocks/>
          </p:cNvGraphicFramePr>
          <p:nvPr>
            <p:extLst>
              <p:ext uri="{D42A27DB-BD31-4B8C-83A1-F6EECF244321}">
                <p14:modId xmlns:p14="http://schemas.microsoft.com/office/powerpoint/2010/main" val="1215662978"/>
              </p:ext>
            </p:extLst>
          </p:nvPr>
        </p:nvGraphicFramePr>
        <p:xfrm>
          <a:off x="762000" y="914400"/>
          <a:ext cx="7848599" cy="4953000"/>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p:cNvSpPr>
            <a:spLocks noGrp="1"/>
          </p:cNvSpPr>
          <p:nvPr>
            <p:ph type="ftr" sz="quarter" idx="10"/>
          </p:nvPr>
        </p:nvSpPr>
        <p:spPr/>
        <p:txBody>
          <a:bodyPr/>
          <a:lstStyle/>
          <a:p>
            <a:pPr>
              <a:defRPr/>
            </a:pPr>
            <a:fld id="{061AF1F5-83F5-44A1-A907-DB114FB927C3}" type="slidenum">
              <a:rPr lang="en-US" smtClean="0"/>
              <a:t>6</a:t>
            </a:fld>
            <a:endParaRPr lang="en-US" dirty="0"/>
          </a:p>
        </p:txBody>
      </p:sp>
    </p:spTree>
    <p:extLst>
      <p:ext uri="{BB962C8B-B14F-4D97-AF65-F5344CB8AC3E}">
        <p14:creationId xmlns:p14="http://schemas.microsoft.com/office/powerpoint/2010/main" val="2075348425"/>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1408098222"/>
              </p:ext>
            </p:extLst>
          </p:nvPr>
        </p:nvGraphicFramePr>
        <p:xfrm>
          <a:off x="239661" y="284726"/>
          <a:ext cx="8664677" cy="5811274"/>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0"/>
          </p:nvPr>
        </p:nvSpPr>
        <p:spPr/>
        <p:txBody>
          <a:bodyPr/>
          <a:lstStyle/>
          <a:p>
            <a:pPr>
              <a:defRPr/>
            </a:pPr>
            <a:fld id="{2663232A-4019-48E6-B921-81DC8F65A5D4}" type="slidenum">
              <a:rPr lang="en-US" smtClean="0"/>
              <a:t>7</a:t>
            </a:fld>
            <a:endParaRPr lang="en-US" dirty="0"/>
          </a:p>
        </p:txBody>
      </p:sp>
    </p:spTree>
    <p:extLst>
      <p:ext uri="{BB962C8B-B14F-4D97-AF65-F5344CB8AC3E}">
        <p14:creationId xmlns:p14="http://schemas.microsoft.com/office/powerpoint/2010/main" val="32681833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Combining Spend Increases Rebates for Both States and Their Participants</a:t>
            </a:r>
            <a:endParaRPr lang="en-US" dirty="0"/>
          </a:p>
        </p:txBody>
      </p:sp>
      <p:sp>
        <p:nvSpPr>
          <p:cNvPr id="3" name="Footer Placeholder 2"/>
          <p:cNvSpPr>
            <a:spLocks noGrp="1"/>
          </p:cNvSpPr>
          <p:nvPr>
            <p:ph type="ftr" sz="quarter" idx="10"/>
          </p:nvPr>
        </p:nvSpPr>
        <p:spPr/>
        <p:txBody>
          <a:bodyPr/>
          <a:lstStyle/>
          <a:p>
            <a:pPr>
              <a:defRPr/>
            </a:pPr>
            <a:fld id="{B6A6FA04-9BE9-434C-8D8C-4DB3048F023C}" type="slidenum">
              <a:rPr lang="en-US" smtClean="0"/>
              <a:t>8</a:t>
            </a:fld>
            <a:endParaRPr lang="en-US" dirty="0"/>
          </a:p>
        </p:txBody>
      </p:sp>
      <p:graphicFrame>
        <p:nvGraphicFramePr>
          <p:cNvPr id="5" name="Table 4"/>
          <p:cNvGraphicFramePr>
            <a:graphicFrameLocks noGrp="1"/>
          </p:cNvGraphicFramePr>
          <p:nvPr>
            <p:extLst/>
          </p:nvPr>
        </p:nvGraphicFramePr>
        <p:xfrm>
          <a:off x="609600" y="1264750"/>
          <a:ext cx="7772400" cy="4805850"/>
        </p:xfrm>
        <a:graphic>
          <a:graphicData uri="http://schemas.openxmlformats.org/drawingml/2006/table">
            <a:tbl>
              <a:tblPr>
                <a:tableStyleId>{5C22544A-7EE6-4342-B048-85BDC9FD1C3A}</a:tableStyleId>
              </a:tblPr>
              <a:tblGrid>
                <a:gridCol w="7772400"/>
              </a:tblGrid>
              <a:tr h="190202">
                <a:tc>
                  <a:txBody>
                    <a:bodyPr/>
                    <a:lstStyle/>
                    <a:p>
                      <a:pPr algn="l" fontAlgn="b"/>
                      <a:r>
                        <a:rPr lang="en-US" sz="1200" u="none" strike="noStrike" dirty="0">
                          <a:effectLst/>
                        </a:rPr>
                        <a:t>PA Program Spend (Not including large ticket items)</a:t>
                      </a:r>
                      <a:endParaRPr lang="en-US" sz="1200" b="0" i="0" u="none" strike="noStrike" dirty="0">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PA Program Spend (Large ticket items)</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Basis Points on Regular Spend</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Basis Points Earned Large Ticket</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PA Royalties Earned</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Ohio Program Spend (Not including large ticket items)</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Ohio Program Spend (Large ticket items)</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Basis Points Earned</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dirty="0">
                          <a:effectLst/>
                        </a:rPr>
                        <a:t>Basis Points Earned Large Spend</a:t>
                      </a:r>
                      <a:endParaRPr lang="en-US" sz="1200" b="0" i="0" u="none" strike="noStrike" dirty="0">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Ohio Royalties Earned</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Total Royalties - Earned Seperately</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Total Combined Spend</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Actual Rebate Earned</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Difference Between Royalties Earned Seperately &amp; Combined Royalty</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PA's Portion of Total Spend</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Ohio's Portion of Total Spend</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a:effectLst/>
                        </a:rPr>
                        <a:t>PA's Portion of the Addl Royalty</a:t>
                      </a:r>
                      <a:endParaRPr lang="en-US" sz="1200" b="0" i="0" u="none" strike="noStrike">
                        <a:solidFill>
                          <a:srgbClr val="000000"/>
                        </a:solidFill>
                        <a:effectLst/>
                        <a:latin typeface="Calibri" panose="020F0502020204030204" pitchFamily="34" charset="0"/>
                      </a:endParaRPr>
                    </a:p>
                  </a:txBody>
                  <a:tcPr marL="9354" marR="9354" marT="9354" marB="0" anchor="b"/>
                </a:tc>
              </a:tr>
              <a:tr h="190202">
                <a:tc>
                  <a:txBody>
                    <a:bodyPr/>
                    <a:lstStyle/>
                    <a:p>
                      <a:pPr algn="l" fontAlgn="b"/>
                      <a:r>
                        <a:rPr lang="en-US" sz="1200" u="none" strike="noStrike" dirty="0">
                          <a:effectLst/>
                        </a:rPr>
                        <a:t>Ohio's Portion of the </a:t>
                      </a:r>
                      <a:r>
                        <a:rPr lang="en-US" sz="1200" u="none" strike="noStrike" dirty="0" err="1">
                          <a:effectLst/>
                        </a:rPr>
                        <a:t>Addl</a:t>
                      </a:r>
                      <a:r>
                        <a:rPr lang="en-US" sz="1200" u="none" strike="noStrike" dirty="0">
                          <a:effectLst/>
                        </a:rPr>
                        <a:t> Royalty</a:t>
                      </a:r>
                      <a:endParaRPr lang="en-US" sz="1200" b="0" i="0" u="none" strike="noStrike" dirty="0">
                        <a:solidFill>
                          <a:srgbClr val="000000"/>
                        </a:solidFill>
                        <a:effectLst/>
                        <a:latin typeface="Calibri" panose="020F0502020204030204" pitchFamily="34" charset="0"/>
                      </a:endParaRPr>
                    </a:p>
                  </a:txBody>
                  <a:tcPr marL="9354" marR="9354" marT="9354" marB="0" anchor="b"/>
                </a:tc>
              </a:tr>
            </a:tbl>
          </a:graphicData>
        </a:graphic>
      </p:graphicFrame>
    </p:spTree>
    <p:extLst>
      <p:ext uri="{BB962C8B-B14F-4D97-AF65-F5344CB8AC3E}">
        <p14:creationId xmlns:p14="http://schemas.microsoft.com/office/powerpoint/2010/main" val="3670411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71959" y="228600"/>
            <a:ext cx="8229600" cy="533400"/>
          </a:xfrm>
        </p:spPr>
        <p:txBody>
          <a:bodyPr/>
          <a:lstStyle/>
          <a:p>
            <a:r>
              <a:rPr lang="en-US" dirty="0" err="1"/>
              <a:t>EasyProcure</a:t>
            </a:r>
            <a:r>
              <a:rPr lang="en-US" dirty="0"/>
              <a:t> Resources</a:t>
            </a:r>
          </a:p>
        </p:txBody>
      </p:sp>
      <p:sp>
        <p:nvSpPr>
          <p:cNvPr id="16387" name="Rectangle 3"/>
          <p:cNvSpPr>
            <a:spLocks noGrp="1" noChangeArrowheads="1"/>
          </p:cNvSpPr>
          <p:nvPr>
            <p:ph type="body" idx="1"/>
          </p:nvPr>
        </p:nvSpPr>
        <p:spPr>
          <a:xfrm>
            <a:off x="609600" y="1066800"/>
            <a:ext cx="8382000" cy="4800600"/>
          </a:xfrm>
        </p:spPr>
        <p:txBody>
          <a:bodyPr>
            <a:normAutofit/>
          </a:bodyPr>
          <a:lstStyle/>
          <a:p>
            <a:pPr>
              <a:lnSpc>
                <a:spcPct val="80000"/>
              </a:lnSpc>
            </a:pPr>
            <a:r>
              <a:rPr lang="en-US" sz="2800" dirty="0" smtClean="0">
                <a:solidFill>
                  <a:schemeClr val="accent1">
                    <a:lumMod val="75000"/>
                  </a:schemeClr>
                </a:solidFill>
                <a:hlinkClick r:id="rId2"/>
              </a:rPr>
              <a:t>www.easyprocure.org</a:t>
            </a:r>
            <a:r>
              <a:rPr lang="en-US" sz="2800" dirty="0" smtClean="0">
                <a:solidFill>
                  <a:schemeClr val="accent1">
                    <a:lumMod val="75000"/>
                  </a:schemeClr>
                </a:solidFill>
              </a:rPr>
              <a:t> </a:t>
            </a:r>
            <a:endParaRPr lang="en-US" sz="2800" dirty="0">
              <a:solidFill>
                <a:schemeClr val="accent1">
                  <a:lumMod val="75000"/>
                </a:schemeClr>
              </a:solidFill>
            </a:endParaRPr>
          </a:p>
          <a:p>
            <a:pPr lvl="1">
              <a:lnSpc>
                <a:spcPct val="80000"/>
              </a:lnSpc>
              <a:buFont typeface="Tahoma" charset="0"/>
              <a:buChar char="–"/>
            </a:pPr>
            <a:r>
              <a:rPr lang="en-US" sz="1800" dirty="0"/>
              <a:t>Auditor General Guidance</a:t>
            </a:r>
          </a:p>
          <a:p>
            <a:pPr lvl="1">
              <a:lnSpc>
                <a:spcPct val="80000"/>
              </a:lnSpc>
              <a:buFont typeface="Tahoma" charset="0"/>
              <a:buChar char="–"/>
            </a:pPr>
            <a:r>
              <a:rPr lang="en-US" sz="1800" dirty="0"/>
              <a:t>Review by Counsel</a:t>
            </a:r>
          </a:p>
          <a:p>
            <a:pPr lvl="1">
              <a:lnSpc>
                <a:spcPct val="80000"/>
              </a:lnSpc>
              <a:buFont typeface="Tahoma" charset="0"/>
              <a:buChar char="–"/>
            </a:pPr>
            <a:r>
              <a:rPr lang="en-US" sz="1800" dirty="0"/>
              <a:t>Sample Board Resolution (currently being revised)</a:t>
            </a:r>
          </a:p>
          <a:p>
            <a:pPr lvl="1">
              <a:lnSpc>
                <a:spcPct val="80000"/>
              </a:lnSpc>
              <a:buFont typeface="Tahoma" charset="0"/>
              <a:buChar char="–"/>
            </a:pPr>
            <a:r>
              <a:rPr lang="en-US" sz="1800" dirty="0"/>
              <a:t>Merchant Category Code Groups (MCC Groups)</a:t>
            </a:r>
          </a:p>
          <a:p>
            <a:pPr lvl="1">
              <a:lnSpc>
                <a:spcPct val="80000"/>
              </a:lnSpc>
              <a:buFont typeface="Tahoma" charset="0"/>
              <a:buChar char="–"/>
            </a:pPr>
            <a:r>
              <a:rPr lang="en-US" sz="1800" dirty="0"/>
              <a:t>Potential Areas for Card Usage</a:t>
            </a:r>
          </a:p>
          <a:p>
            <a:pPr lvl="1">
              <a:lnSpc>
                <a:spcPct val="80000"/>
              </a:lnSpc>
              <a:buFont typeface="Tahoma" charset="0"/>
              <a:buChar char="–"/>
            </a:pPr>
            <a:r>
              <a:rPr lang="en-US" sz="1800" dirty="0"/>
              <a:t>Frequently Asked Questions’</a:t>
            </a:r>
          </a:p>
          <a:p>
            <a:pPr lvl="1">
              <a:lnSpc>
                <a:spcPct val="80000"/>
              </a:lnSpc>
              <a:buFont typeface="Tahoma" charset="0"/>
              <a:buChar char="–"/>
            </a:pPr>
            <a:r>
              <a:rPr lang="en-US" sz="1800" dirty="0"/>
              <a:t>School Entities Currently Using </a:t>
            </a:r>
            <a:r>
              <a:rPr lang="en-US" sz="1800" dirty="0" err="1"/>
              <a:t>EasyProcure</a:t>
            </a:r>
            <a:r>
              <a:rPr lang="en-US" sz="1800" dirty="0"/>
              <a:t> Cards</a:t>
            </a:r>
          </a:p>
          <a:p>
            <a:pPr lvl="1">
              <a:lnSpc>
                <a:spcPct val="80000"/>
              </a:lnSpc>
              <a:buFont typeface="Tahoma" charset="0"/>
              <a:buChar char="–"/>
            </a:pPr>
            <a:r>
              <a:rPr lang="en-US" sz="1800" dirty="0"/>
              <a:t>Implementation Guidelines</a:t>
            </a:r>
          </a:p>
          <a:p>
            <a:pPr>
              <a:lnSpc>
                <a:spcPct val="80000"/>
              </a:lnSpc>
              <a:buFont typeface="Tahoma" charset="0"/>
              <a:buChar char="–"/>
            </a:pPr>
            <a:endParaRPr lang="en-US" sz="1800" dirty="0"/>
          </a:p>
          <a:p>
            <a:pPr>
              <a:lnSpc>
                <a:spcPct val="80000"/>
              </a:lnSpc>
            </a:pPr>
            <a:r>
              <a:rPr lang="en-US" sz="2800" dirty="0" smtClean="0">
                <a:solidFill>
                  <a:srgbClr val="0052A4"/>
                </a:solidFill>
                <a:hlinkClick r:id="rId3"/>
              </a:rPr>
              <a:t>www.pasboerc.org</a:t>
            </a:r>
            <a:r>
              <a:rPr lang="en-US" sz="2800" dirty="0" smtClean="0"/>
              <a:t>  </a:t>
            </a:r>
            <a:r>
              <a:rPr lang="en-US" sz="1800" dirty="0"/>
              <a:t>(downloadable documents)</a:t>
            </a:r>
          </a:p>
          <a:p>
            <a:pPr lvl="1">
              <a:lnSpc>
                <a:spcPct val="80000"/>
              </a:lnSpc>
              <a:buFont typeface="Tahoma" charset="0"/>
              <a:buChar char="–"/>
            </a:pPr>
            <a:r>
              <a:rPr lang="en-US" sz="1800" dirty="0"/>
              <a:t>Guidelines, procedures, user agreements, etc.</a:t>
            </a:r>
          </a:p>
          <a:p>
            <a:pPr lvl="1">
              <a:lnSpc>
                <a:spcPct val="80000"/>
              </a:lnSpc>
            </a:pPr>
            <a:r>
              <a:rPr lang="en-US" sz="1800" dirty="0" smtClean="0"/>
              <a:t>Documents </a:t>
            </a:r>
            <a:r>
              <a:rPr lang="en-US" sz="1800" dirty="0"/>
              <a:t>available Upon request</a:t>
            </a:r>
          </a:p>
          <a:p>
            <a:pPr lvl="2">
              <a:lnSpc>
                <a:spcPct val="80000"/>
              </a:lnSpc>
              <a:buFont typeface="Tahoma" charset="0"/>
              <a:buChar char="–"/>
            </a:pPr>
            <a:r>
              <a:rPr lang="en-US" sz="1800" dirty="0"/>
              <a:t>PSBA Board Policy – Procurement Cards</a:t>
            </a:r>
          </a:p>
          <a:p>
            <a:pPr lvl="2">
              <a:lnSpc>
                <a:spcPct val="80000"/>
              </a:lnSpc>
              <a:buFont typeface="Tahoma" charset="0"/>
              <a:buChar char="–"/>
            </a:pPr>
            <a:r>
              <a:rPr lang="en-US" sz="1800" dirty="0"/>
              <a:t>Visa</a:t>
            </a:r>
            <a:r>
              <a:rPr lang="en-US" sz="1800" baseline="30000" dirty="0"/>
              <a:t>©</a:t>
            </a:r>
            <a:r>
              <a:rPr lang="en-US" sz="1800" dirty="0"/>
              <a:t> Purchasing Card Agreement and Resolution of Extension of Credit available upon request</a:t>
            </a:r>
          </a:p>
        </p:txBody>
      </p:sp>
      <p:sp>
        <p:nvSpPr>
          <p:cNvPr id="3" name="Footer Placeholder 2"/>
          <p:cNvSpPr>
            <a:spLocks noGrp="1"/>
          </p:cNvSpPr>
          <p:nvPr>
            <p:ph type="ftr" sz="quarter" idx="10"/>
          </p:nvPr>
        </p:nvSpPr>
        <p:spPr/>
        <p:txBody>
          <a:bodyPr/>
          <a:lstStyle/>
          <a:p>
            <a:pPr>
              <a:defRPr/>
            </a:pPr>
            <a:fld id="{AF899988-FBAC-45B0-96DA-EA38B2C8CFAF}" type="slidenum">
              <a:rPr lang="en-US" smtClean="0"/>
              <a:t>9</a:t>
            </a:fld>
            <a:endParaRPr lang="en-US" dirty="0"/>
          </a:p>
        </p:txBody>
      </p:sp>
    </p:spTree>
    <p:extLst>
      <p:ext uri="{BB962C8B-B14F-4D97-AF65-F5344CB8AC3E}">
        <p14:creationId xmlns:p14="http://schemas.microsoft.com/office/powerpoint/2010/main" val="339361613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10858</TotalTime>
  <Words>1482</Words>
  <Application>Microsoft Office PowerPoint</Application>
  <PresentationFormat>On-screen Show (4:3)</PresentationFormat>
  <Paragraphs>312</Paragraphs>
  <Slides>32</Slides>
  <Notes>19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ＭＳ Ｐゴシック</vt:lpstr>
      <vt:lpstr>Arial</vt:lpstr>
      <vt:lpstr>Calibri</vt:lpstr>
      <vt:lpstr>Tahoma</vt:lpstr>
      <vt:lpstr>Times</vt:lpstr>
      <vt:lpstr>Times New Roman</vt:lpstr>
      <vt:lpstr>Verdana</vt:lpstr>
      <vt:lpstr>Webdings</vt:lpstr>
      <vt:lpstr>Wingdings</vt:lpstr>
      <vt:lpstr>1_Default Design</vt:lpstr>
      <vt:lpstr> EasyProcure The Education Procurement Card Informational Webcast for Interested Schools in Ohio and Pennsylvania   Wednesday, May 14,2014 1:30 p.m. </vt:lpstr>
      <vt:lpstr>Today’s Presenters</vt:lpstr>
      <vt:lpstr>Objectives of Today’s Discussion</vt:lpstr>
      <vt:lpstr>What is EasyProcure?</vt:lpstr>
      <vt:lpstr>What is EasyProcure?</vt:lpstr>
      <vt:lpstr>EasyProcure-Program Growth</vt:lpstr>
      <vt:lpstr>PowerPoint Presentation</vt:lpstr>
      <vt:lpstr>Combining Spend Increases Rebates for Both States and Their Participants</vt:lpstr>
      <vt:lpstr>EasyProcure Resources</vt:lpstr>
      <vt:lpstr>Changing Payment Landscape</vt:lpstr>
      <vt:lpstr>What is a Procurement Card?</vt:lpstr>
      <vt:lpstr>What is a Procurement Card?</vt:lpstr>
      <vt:lpstr>PowerPoint Presentation</vt:lpstr>
      <vt:lpstr>Benefits of Procurement Card Usage</vt:lpstr>
      <vt:lpstr>Benefits of Card Usage </vt:lpstr>
      <vt:lpstr>Benefits of Card Usage</vt:lpstr>
      <vt:lpstr>Procurement Card Best Practices</vt:lpstr>
      <vt:lpstr>PowerPoint Presentation</vt:lpstr>
      <vt:lpstr>*Example for discussion only</vt:lpstr>
      <vt:lpstr>Best Practices – Hilliard City Schools</vt:lpstr>
      <vt:lpstr>Best Practices – Hilliard City Schools</vt:lpstr>
      <vt:lpstr>Best Practices – Hilliard City Schools</vt:lpstr>
      <vt:lpstr>PowerPoint Presentation</vt:lpstr>
      <vt:lpstr>Camp Hill School District - Small School Case Study</vt:lpstr>
      <vt:lpstr>Camp Hill School District  - Small School Case Study</vt:lpstr>
      <vt:lpstr>Camp Hill School District  - small school case study</vt:lpstr>
      <vt:lpstr>Camp Hill School District  - small school case study</vt:lpstr>
      <vt:lpstr>Joining the Program</vt:lpstr>
      <vt:lpstr>Joining the Program</vt:lpstr>
      <vt:lpstr>Q&amp;A</vt:lpstr>
      <vt:lpstr>PowerPoint Presentation</vt:lpstr>
      <vt:lpstr>Disclosure </vt:lpstr>
    </vt:vector>
  </TitlesOfParts>
  <Company>Xinnovation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Presented to: {Client Name}  logo goes here    {Presentation date}</dc:title>
  <dc:creator>Jim Owens</dc:creator>
  <cp:lastModifiedBy>Tom Inners</cp:lastModifiedBy>
  <cp:revision>157</cp:revision>
  <cp:lastPrinted>2014-05-14T17:19:16Z</cp:lastPrinted>
  <dcterms:created xsi:type="dcterms:W3CDTF">2007-03-09T15:07:39Z</dcterms:created>
  <dcterms:modified xsi:type="dcterms:W3CDTF">2014-05-14T18:42:22Z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viewStatus">
    <vt:lpwstr>Preview Created</vt:lpwstr>
  </property>
  <property fmtid="{D5CDD505-2E9C-101B-9397-08002B2CF9AE}" pid="3" name="PreviewPrefix">
    <vt:lpwstr>https://pnc.xidocs.net/CIBContentLib/contentpreview/treasury%20management/card%20services/Card%20Services%20Overview_1_256_320X240.jpg, https://pnc.xidocs.net/CIBContentLib/contentpreview/treasury management/card services/Card Services Overview_1_256_320X</vt:lpwstr>
  </property>
  <property fmtid="{D5CDD505-2E9C-101B-9397-08002B2CF9AE}" pid="4" name="LibraryContentId">
    <vt:lpwstr>374</vt:lpwstr>
  </property>
  <property fmtid="{D5CDD505-2E9C-101B-9397-08002B2CF9AE}" pid="5" name="ContentFileType">
    <vt:lpwstr>Content File</vt:lpwstr>
  </property>
  <property fmtid="{D5CDD505-2E9C-101B-9397-08002B2CF9AE}" pid="6" name="Expiration Date0">
    <vt:lpwstr>2010-12-18T00:00:00Z</vt:lpwstr>
  </property>
  <property fmtid="{D5CDD505-2E9C-101B-9397-08002B2CF9AE}" pid="7" name="LibraryContentOrder">
    <vt:lpwstr/>
  </property>
  <property fmtid="{D5CDD505-2E9C-101B-9397-08002B2CF9AE}" pid="8" name="Content Owner0">
    <vt:lpwstr>24</vt:lpwstr>
  </property>
  <property fmtid="{D5CDD505-2E9C-101B-9397-08002B2CF9AE}" pid="9" name="xxContentType">
    <vt:lpwstr>xinnContent</vt:lpwstr>
  </property>
  <property fmtid="{D5CDD505-2E9C-101B-9397-08002B2CF9AE}" pid="10" name="ContentSnippetUniqueId">
    <vt:lpwstr/>
  </property>
  <property fmtid="{D5CDD505-2E9C-101B-9397-08002B2CF9AE}" pid="11" name="MasterContentGuid">
    <vt:lpwstr/>
  </property>
  <property fmtid="{D5CDD505-2E9C-101B-9397-08002B2CF9AE}" pid="12" name="Categories0">
    <vt:lpwstr>1;#|#!_internal!#|</vt:lpwstr>
  </property>
  <property fmtid="{D5CDD505-2E9C-101B-9397-08002B2CF9AE}" pid="13" name="MasterContentId">
    <vt:lpwstr/>
  </property>
  <property fmtid="{D5CDD505-2E9C-101B-9397-08002B2CF9AE}" pid="14" name="UpdateSource">
    <vt:lpwstr>0</vt:lpwstr>
  </property>
  <property fmtid="{D5CDD505-2E9C-101B-9397-08002B2CF9AE}" pid="15" name="display_urn:schemas-microsoft-com:office:office#Content_x0020_Owner0">
    <vt:lpwstr>Jack Beatty</vt:lpwstr>
  </property>
  <property fmtid="{D5CDD505-2E9C-101B-9397-08002B2CF9AE}" pid="16" name="ContentType">
    <vt:lpwstr>Document</vt:lpwstr>
  </property>
  <property fmtid="{D5CDD505-2E9C-101B-9397-08002B2CF9AE}" pid="17" name="Subject">
    <vt:lpwstr/>
  </property>
  <property fmtid="{D5CDD505-2E9C-101B-9397-08002B2CF9AE}" pid="18" name="Keywords">
    <vt:lpwstr/>
  </property>
  <property fmtid="{D5CDD505-2E9C-101B-9397-08002B2CF9AE}" pid="19" name="_Author">
    <vt:lpwstr>Jim Owens</vt:lpwstr>
  </property>
  <property fmtid="{D5CDD505-2E9C-101B-9397-08002B2CF9AE}" pid="20" name="_Category">
    <vt:lpwstr/>
  </property>
  <property fmtid="{D5CDD505-2E9C-101B-9397-08002B2CF9AE}" pid="21" name="Slides">
    <vt:lpwstr>5</vt:lpwstr>
  </property>
  <property fmtid="{D5CDD505-2E9C-101B-9397-08002B2CF9AE}" pid="22" name="Categories">
    <vt:lpwstr/>
  </property>
  <property fmtid="{D5CDD505-2E9C-101B-9397-08002B2CF9AE}" pid="23" name="Approval Level">
    <vt:lpwstr/>
  </property>
  <property fmtid="{D5CDD505-2E9C-101B-9397-08002B2CF9AE}" pid="24" name="_Comments">
    <vt:lpwstr/>
  </property>
  <property fmtid="{D5CDD505-2E9C-101B-9397-08002B2CF9AE}" pid="25" name="Assigned To">
    <vt:lpwstr/>
  </property>
  <property fmtid="{D5CDD505-2E9C-101B-9397-08002B2CF9AE}" pid="26" name="TemplateUrl">
    <vt:lpwstr/>
  </property>
  <property fmtid="{D5CDD505-2E9C-101B-9397-08002B2CF9AE}" pid="27" name="xd_ProgID">
    <vt:lpwstr/>
  </property>
</Properties>
</file>